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</p:sldIdLst>
  <p:sldSz cx="9144000" cy="6858000" type="screen4x3"/>
  <p:notesSz cx="10018713" cy="68881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4660"/>
  </p:normalViewPr>
  <p:slideViewPr>
    <p:cSldViewPr snapToGrid="0">
      <p:cViewPr>
        <p:scale>
          <a:sx n="154" d="100"/>
          <a:sy n="154" d="100"/>
        </p:scale>
        <p:origin x="108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5430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4612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5537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2973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9951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943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6696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8179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497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8384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C63D-11F2-4B63-B9E8-C308C89C3F9A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4430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8C63D-11F2-4B63-B9E8-C308C89C3F9A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096B2-D0ED-4A80-8FF8-38D21F3AA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377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歩道の上に座っている人たち&#10;&#10;低い精度で自動的に生成された説明">
            <a:extLst>
              <a:ext uri="{FF2B5EF4-FFF2-40B4-BE49-F238E27FC236}">
                <a16:creationId xmlns:a16="http://schemas.microsoft.com/office/drawing/2014/main" id="{BB57F7B4-7C94-7641-90DA-BBF1E0C14D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9" r="-2" b="28171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図 4" descr="丘の上でジャンプする人&#10;&#10;中程度の精度で自動的に生成された説明">
            <a:extLst>
              <a:ext uri="{FF2B5EF4-FFF2-40B4-BE49-F238E27FC236}">
                <a16:creationId xmlns:a16="http://schemas.microsoft.com/office/drawing/2014/main" id="{727E6CEB-D279-464F-AFC9-8781236420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0" r="-2" b="6813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3545ACF-CB43-407A-999D-8A290D441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516" y="1023195"/>
            <a:ext cx="3825141" cy="117043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ja-JP" altLang="en-US" sz="4000" kern="1200" dirty="0">
                <a:solidFill>
                  <a:schemeClr val="tx1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九州動物学院の３つのポリシーと新しくなった</a:t>
            </a:r>
            <a:br>
              <a:rPr lang="en-US" altLang="ja-JP" sz="4000" kern="1200" dirty="0">
                <a:solidFill>
                  <a:schemeClr val="tx1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</a:br>
            <a:r>
              <a:rPr lang="ja-JP" altLang="en-US" sz="4000" kern="1200" dirty="0">
                <a:solidFill>
                  <a:schemeClr val="tx1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専願入試体制！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A453D0E-6773-4F2A-9B5D-5E6E7CC7D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986" y="3238296"/>
            <a:ext cx="3748202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ja-JP" altLang="en-US" sz="18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九州動物学院は専願入試を大切にしています。</a:t>
            </a:r>
            <a:endParaRPr lang="en-US" altLang="ja-JP" sz="18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lvl="1" indent="-228600" algn="l">
              <a:buFont typeface="Arial" panose="020B0604020202020204" pitchFamily="34" charset="0"/>
              <a:buChar char="•"/>
            </a:pPr>
            <a:endParaRPr lang="en-US" altLang="ja-JP" sz="1700" dirty="0"/>
          </a:p>
          <a:p>
            <a:pPr algn="l"/>
            <a:r>
              <a:rPr lang="en-US" altLang="ja-JP" sz="1700" dirty="0">
                <a:latin typeface="HGP明朝E" panose="02020900000000000000" pitchFamily="18" charset="-128"/>
                <a:ea typeface="HGP明朝E" panose="02020900000000000000" pitchFamily="18" charset="-128"/>
              </a:rPr>
              <a:t>12</a:t>
            </a:r>
            <a:r>
              <a:rPr lang="ja-JP" altLang="en-US" sz="1700" dirty="0">
                <a:latin typeface="HGP明朝E" panose="02020900000000000000" pitchFamily="18" charset="-128"/>
                <a:ea typeface="HGP明朝E" panose="02020900000000000000" pitchFamily="18" charset="-128"/>
              </a:rPr>
              <a:t>月から専願入試合格者向けの</a:t>
            </a:r>
            <a:endParaRPr lang="en-US" altLang="ja-JP" sz="17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algn="l"/>
            <a:r>
              <a:rPr lang="ja-JP" altLang="en-US" sz="1700" b="1" dirty="0"/>
              <a:t>プレスクールを開催しています！</a:t>
            </a:r>
            <a:endParaRPr lang="en-US" altLang="ja-JP" sz="1700" b="1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altLang="ja-JP" sz="1700" b="1" dirty="0"/>
          </a:p>
          <a:p>
            <a:pPr algn="l"/>
            <a:r>
              <a:rPr lang="ja-JP" altLang="en-US" sz="1800" dirty="0"/>
              <a:t>願書は</a:t>
            </a:r>
            <a:r>
              <a:rPr lang="en-US" altLang="ja-JP" sz="1800" dirty="0"/>
              <a:t>10</a:t>
            </a:r>
            <a:r>
              <a:rPr lang="ja-JP" altLang="en-US" sz="1800" dirty="0"/>
              <a:t>月</a:t>
            </a:r>
            <a:r>
              <a:rPr lang="en-US" altLang="ja-JP" sz="1800" dirty="0"/>
              <a:t>1</a:t>
            </a:r>
            <a:r>
              <a:rPr lang="ja-JP" altLang="en-US" sz="1800" dirty="0"/>
              <a:t>日から</a:t>
            </a:r>
            <a:r>
              <a:rPr lang="ja-JP" altLang="en-US" sz="1800" b="1" dirty="0"/>
              <a:t>受付開始！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201E3FB-63FA-E113-6955-2FCA2073FE1A}"/>
              </a:ext>
            </a:extLst>
          </p:cNvPr>
          <p:cNvSpPr/>
          <p:nvPr/>
        </p:nvSpPr>
        <p:spPr>
          <a:xfrm>
            <a:off x="-346567" y="2633385"/>
            <a:ext cx="317040" cy="1209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9617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FD22F6-9044-4D27-8BD2-13C09DF8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7" y="172278"/>
            <a:ext cx="4096293" cy="2358887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九動の到達</a:t>
            </a:r>
            <a:br>
              <a:rPr kumimoji="1" lang="en-US" altLang="ja-JP" b="1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kumimoji="1" lang="ja-JP" altLang="en-US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目標について</a:t>
            </a:r>
            <a:br>
              <a:rPr kumimoji="1" lang="en-US" altLang="ja-JP" sz="1800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br>
              <a:rPr kumimoji="1" lang="en-US" altLang="ja-JP" sz="1800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br>
              <a:rPr kumimoji="1" lang="en-US" altLang="ja-JP" sz="1800" dirty="0"/>
            </a:br>
            <a:r>
              <a:rPr kumimoji="1" lang="en-US" altLang="ja-JP" sz="1800" dirty="0"/>
              <a:t>  </a:t>
            </a:r>
            <a:r>
              <a:rPr kumimoji="1" lang="ja-JP" altLang="en-US" sz="31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③ディプロマ</a:t>
            </a:r>
            <a:br>
              <a:rPr kumimoji="1" lang="en-US" altLang="ja-JP" sz="31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kumimoji="1" lang="ja-JP" altLang="en-US" sz="31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・ポリシー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B947E6B-C071-4D76-A7CD-63B60F48A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71" y="2531165"/>
            <a:ext cx="4096293" cy="41545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sz="1600" dirty="0"/>
              <a:t>①資格試験の合格率　</a:t>
            </a:r>
            <a:r>
              <a:rPr kumimoji="1" lang="en-US" altLang="ja-JP" sz="2400" b="1" dirty="0">
                <a:solidFill>
                  <a:srgbClr val="FF000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98</a:t>
            </a:r>
            <a:r>
              <a:rPr kumimoji="1" lang="en-US" altLang="ja-JP" sz="16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 </a:t>
            </a:r>
            <a:r>
              <a:rPr kumimoji="1" lang="ja-JP" altLang="en-US" sz="1600" dirty="0"/>
              <a:t>％             </a:t>
            </a:r>
            <a:endParaRPr kumimoji="1" lang="en-US" altLang="ja-JP" sz="1600" dirty="0"/>
          </a:p>
          <a:p>
            <a:pPr marL="0" indent="0">
              <a:buNone/>
            </a:pPr>
            <a:r>
              <a:rPr kumimoji="1" lang="ja-JP" altLang="en-US" sz="1000" dirty="0"/>
              <a:t>              　　　　　　　　　　　　　　（令和</a:t>
            </a:r>
            <a:r>
              <a:rPr lang="en-US" altLang="ja-JP" sz="1000" dirty="0"/>
              <a:t>7</a:t>
            </a:r>
            <a:r>
              <a:rPr kumimoji="1" lang="ja-JP" altLang="en-US" sz="1000" dirty="0"/>
              <a:t>年度実績）</a:t>
            </a:r>
            <a:endParaRPr kumimoji="1" lang="en-US" altLang="ja-JP" sz="1000" dirty="0"/>
          </a:p>
          <a:p>
            <a:pPr marL="0" indent="0">
              <a:buNone/>
            </a:pPr>
            <a:r>
              <a:rPr lang="ja-JP" altLang="en-US" sz="1600" dirty="0"/>
              <a:t>②愛玩動物看護師試験合格率   </a:t>
            </a:r>
            <a:r>
              <a:rPr lang="en-US" altLang="ja-JP" sz="2400" b="1" dirty="0">
                <a:solidFill>
                  <a:srgbClr val="FF000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86</a:t>
            </a:r>
            <a:r>
              <a:rPr lang="ja-JP" altLang="en-US" sz="2400" b="1" dirty="0">
                <a:solidFill>
                  <a:srgbClr val="FF000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．</a:t>
            </a:r>
            <a:r>
              <a:rPr lang="en-US" altLang="ja-JP" sz="2400" b="1" dirty="0">
                <a:solidFill>
                  <a:srgbClr val="FF000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0</a:t>
            </a:r>
            <a:r>
              <a:rPr lang="en-US" altLang="ja-JP" sz="16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 </a:t>
            </a:r>
            <a:r>
              <a:rPr lang="ja-JP" altLang="en-US" sz="1600" dirty="0"/>
              <a:t>％  </a:t>
            </a:r>
            <a:endParaRPr lang="en-US" altLang="ja-JP" sz="1600" dirty="0"/>
          </a:p>
          <a:p>
            <a:pPr marL="0" indent="0">
              <a:buNone/>
            </a:pPr>
            <a:r>
              <a:rPr lang="ja-JP" altLang="en-US" sz="1000"/>
              <a:t>  　　　　　　　　　　　　　　　　　（</a:t>
            </a:r>
            <a:r>
              <a:rPr lang="ja-JP" altLang="en-US" sz="1000" dirty="0"/>
              <a:t>令和</a:t>
            </a:r>
            <a:r>
              <a:rPr lang="en-US" altLang="ja-JP" sz="1000" dirty="0"/>
              <a:t>7</a:t>
            </a:r>
            <a:r>
              <a:rPr lang="ja-JP" altLang="en-US" sz="1000" dirty="0"/>
              <a:t>年度実績）</a:t>
            </a:r>
            <a:endParaRPr lang="en-US" altLang="ja-JP" sz="1000" dirty="0"/>
          </a:p>
          <a:p>
            <a:pPr marL="0" indent="0">
              <a:buNone/>
            </a:pPr>
            <a:r>
              <a:rPr kumimoji="1" lang="ja-JP" altLang="en-US" sz="1600" dirty="0"/>
              <a:t>③求人数 </a:t>
            </a:r>
            <a:r>
              <a:rPr kumimoji="1" lang="en-US" altLang="ja-JP" sz="2400" b="1" dirty="0">
                <a:solidFill>
                  <a:srgbClr val="FF0000"/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115</a:t>
            </a:r>
            <a:r>
              <a:rPr kumimoji="1" lang="en-US" altLang="ja-JP" sz="1600" b="1" dirty="0">
                <a:latin typeface="HGS明朝B" panose="02020800000000000000" pitchFamily="18" charset="-128"/>
                <a:ea typeface="HGS明朝B" panose="02020800000000000000" pitchFamily="18" charset="-128"/>
              </a:rPr>
              <a:t> </a:t>
            </a:r>
            <a:r>
              <a:rPr kumimoji="1" lang="ja-JP" altLang="en-US" sz="1600" dirty="0"/>
              <a:t>件　九動求職者数 </a:t>
            </a:r>
            <a:r>
              <a:rPr kumimoji="1" lang="en-US" altLang="ja-JP" sz="2400" b="1" dirty="0">
                <a:solidFill>
                  <a:srgbClr val="FF000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55</a:t>
            </a:r>
            <a:r>
              <a:rPr kumimoji="1" lang="en-US" altLang="ja-JP" sz="1600" b="1" dirty="0">
                <a:solidFill>
                  <a:srgbClr val="FF000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 </a:t>
            </a:r>
            <a:r>
              <a:rPr kumimoji="1" lang="ja-JP" altLang="en-US" sz="1600" dirty="0"/>
              <a:t>人  </a:t>
            </a:r>
            <a:endParaRPr kumimoji="1" lang="en-US" altLang="ja-JP" sz="1600" dirty="0"/>
          </a:p>
          <a:p>
            <a:pPr marL="0" indent="0">
              <a:buNone/>
            </a:pPr>
            <a:r>
              <a:rPr kumimoji="1" lang="ja-JP" altLang="en-US" sz="1000" dirty="0"/>
              <a:t>　　　　　　　　　　　 　　　　　　（令和</a:t>
            </a:r>
            <a:r>
              <a:rPr lang="en-US" altLang="ja-JP" sz="1000" dirty="0"/>
              <a:t>7</a:t>
            </a:r>
            <a:r>
              <a:rPr kumimoji="1" lang="ja-JP" altLang="en-US" sz="1000" dirty="0"/>
              <a:t>年度実績）</a:t>
            </a:r>
            <a:endParaRPr kumimoji="1" lang="en-US" altLang="ja-JP" sz="1000" dirty="0"/>
          </a:p>
          <a:p>
            <a:pPr marL="0" indent="0">
              <a:buNone/>
            </a:pPr>
            <a:r>
              <a:rPr lang="ja-JP" altLang="en-US" sz="1600" dirty="0"/>
              <a:t>④就職率　</a:t>
            </a:r>
            <a:r>
              <a:rPr lang="en-US" altLang="ja-JP" sz="2400" b="1" dirty="0">
                <a:solidFill>
                  <a:srgbClr val="FF000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97</a:t>
            </a:r>
            <a:r>
              <a:rPr lang="en-US" altLang="ja-JP" sz="16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 </a:t>
            </a:r>
            <a:r>
              <a:rPr lang="ja-JP" altLang="en-US" sz="1600" dirty="0"/>
              <a:t>％ </a:t>
            </a:r>
            <a:r>
              <a:rPr lang="ja-JP" altLang="en-US" sz="1000" dirty="0"/>
              <a:t>（過去</a:t>
            </a:r>
            <a:r>
              <a:rPr lang="en-US" altLang="ja-JP" sz="1000" dirty="0"/>
              <a:t>3</a:t>
            </a:r>
            <a:r>
              <a:rPr lang="ja-JP" altLang="en-US" sz="1000" dirty="0"/>
              <a:t>年間実績）　</a:t>
            </a:r>
            <a:endParaRPr lang="en-US" altLang="ja-JP" sz="1000" dirty="0"/>
          </a:p>
          <a:p>
            <a:pPr marL="0" indent="0">
              <a:buNone/>
            </a:pPr>
            <a:r>
              <a:rPr kumimoji="1" lang="ja-JP" altLang="en-US" sz="1000" dirty="0"/>
              <a:t>　</a:t>
            </a:r>
            <a:r>
              <a:rPr kumimoji="1" lang="ja-JP" altLang="en-US" sz="1200" dirty="0"/>
              <a:t>九州動物学院では、インターンシップを重視しており、</a:t>
            </a:r>
            <a:endParaRPr kumimoji="1" lang="en-US" altLang="ja-JP" sz="1200" dirty="0"/>
          </a:p>
          <a:p>
            <a:pPr marL="0" indent="0">
              <a:buNone/>
            </a:pPr>
            <a:r>
              <a:rPr kumimoji="1" lang="ja-JP" altLang="en-US" sz="1200" dirty="0"/>
              <a:t>　これにより、自分に合った職場の選択ができるよう</a:t>
            </a:r>
            <a:endParaRPr kumimoji="1"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　</a:t>
            </a:r>
            <a:r>
              <a:rPr kumimoji="1" lang="ja-JP" altLang="en-US" sz="1200" dirty="0"/>
              <a:t>になり、定着率が上がっています。</a:t>
            </a:r>
            <a:endParaRPr kumimoji="1"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　</a:t>
            </a:r>
            <a:r>
              <a:rPr kumimoji="1" lang="ja-JP" altLang="en-US" sz="1200" dirty="0"/>
              <a:t>インターンシップ先での</a:t>
            </a:r>
            <a:r>
              <a:rPr lang="ja-JP" altLang="en-US" sz="1200" dirty="0"/>
              <a:t>就職率が</a:t>
            </a:r>
            <a:r>
              <a:rPr lang="en-US" altLang="ja-JP" sz="2400" b="1" dirty="0">
                <a:solidFill>
                  <a:srgbClr val="FF0000"/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  <a:t>97</a:t>
            </a:r>
            <a:r>
              <a:rPr lang="ja-JP" altLang="en-US" sz="1200" dirty="0"/>
              <a:t>％（過去</a:t>
            </a:r>
            <a:r>
              <a:rPr lang="en-US" altLang="ja-JP" sz="1200" dirty="0"/>
              <a:t>3</a:t>
            </a:r>
            <a:r>
              <a:rPr lang="ja-JP" altLang="en-US" sz="1200" dirty="0"/>
              <a:t>年間）</a:t>
            </a:r>
            <a:endParaRPr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　を超えています</a:t>
            </a:r>
            <a:endParaRPr lang="en-US" altLang="ja-JP" sz="1200" dirty="0"/>
          </a:p>
          <a:p>
            <a:pPr marL="0" indent="0">
              <a:buNone/>
            </a:pPr>
            <a:endParaRPr kumimoji="1" lang="ja-JP" altLang="en-US" sz="1000" dirty="0"/>
          </a:p>
        </p:txBody>
      </p:sp>
      <p:pic>
        <p:nvPicPr>
          <p:cNvPr id="5" name="図 4" descr="プレート, 挿絵 が含まれている画像&#10;&#10;自動的に生成された説明">
            <a:extLst>
              <a:ext uri="{FF2B5EF4-FFF2-40B4-BE49-F238E27FC236}">
                <a16:creationId xmlns:a16="http://schemas.microsoft.com/office/drawing/2014/main" id="{CD1D61DD-1D34-4B5D-8E5A-81C6F22C0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r="13988" b="3"/>
          <a:stretch/>
        </p:blipFill>
        <p:spPr>
          <a:xfrm>
            <a:off x="4567959" y="640082"/>
            <a:ext cx="4096293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24065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ポーズをとる男性グループ&#10;&#10;中程度の精度で自動的に生成された説明">
            <a:extLst>
              <a:ext uri="{FF2B5EF4-FFF2-40B4-BE49-F238E27FC236}">
                <a16:creationId xmlns:a16="http://schemas.microsoft.com/office/drawing/2014/main" id="{A9203984-66FD-489F-BE87-D1A538A6A7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4" r="-2" b="13926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図 5" descr="犬と写真を撮る男性&#10;&#10;自動的に生成された説明">
            <a:extLst>
              <a:ext uri="{FF2B5EF4-FFF2-40B4-BE49-F238E27FC236}">
                <a16:creationId xmlns:a16="http://schemas.microsoft.com/office/drawing/2014/main" id="{3F34440C-5690-460C-BA12-3AA6A3B85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7353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538551E-EC46-4B22-B418-42BF821AF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42" y="318583"/>
            <a:ext cx="3957662" cy="1624186"/>
          </a:xfrm>
        </p:spPr>
        <p:txBody>
          <a:bodyPr>
            <a:noAutofit/>
          </a:bodyPr>
          <a:lstStyle/>
          <a:p>
            <a:r>
              <a:rPr kumimoji="1"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九動のインターンシップと就職支援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03D5170-79D5-4EF1-9B28-E944B109A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842" y="2340864"/>
            <a:ext cx="4233384" cy="4498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1600" dirty="0"/>
              <a:t>（</a:t>
            </a:r>
            <a:r>
              <a:rPr kumimoji="1" lang="ja-JP" altLang="en-US" sz="1600" b="1" dirty="0"/>
              <a:t>九動インターンシップ</a:t>
            </a:r>
            <a:r>
              <a:rPr kumimoji="1" lang="ja-JP" altLang="en-US" sz="1600" b="1" dirty="0">
                <a:latin typeface="HGS明朝B" panose="02020800000000000000" pitchFamily="18" charset="-128"/>
                <a:ea typeface="HGS明朝B" panose="02020800000000000000" pitchFamily="18" charset="-128"/>
              </a:rPr>
              <a:t>６</a:t>
            </a:r>
            <a:r>
              <a:rPr kumimoji="1" lang="ja-JP" altLang="en-US" sz="1600" b="1" dirty="0"/>
              <a:t>つのポイント</a:t>
            </a:r>
            <a:r>
              <a:rPr kumimoji="1" lang="ja-JP" altLang="en-US" sz="1600" dirty="0"/>
              <a:t>）</a:t>
            </a:r>
            <a:endParaRPr kumimoji="1" lang="en-US" altLang="ja-JP" sz="1600" dirty="0"/>
          </a:p>
          <a:p>
            <a:pPr marL="0" indent="0">
              <a:buNone/>
            </a:pPr>
            <a:r>
              <a:rPr kumimoji="1" lang="ja-JP" altLang="en-US" sz="1200" dirty="0"/>
              <a:t>①業界の現状を知ることができる。</a:t>
            </a:r>
            <a:endParaRPr kumimoji="1"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②今の自分の実力を試すことができる。</a:t>
            </a:r>
            <a:endParaRPr lang="en-US" altLang="ja-JP" sz="1200" dirty="0"/>
          </a:p>
          <a:p>
            <a:pPr marL="0" indent="0">
              <a:buNone/>
            </a:pPr>
            <a:r>
              <a:rPr kumimoji="1" lang="ja-JP" altLang="en-US" sz="1200" dirty="0"/>
              <a:t>③実務を経験することで、自分の向き不向きを判断できる。</a:t>
            </a:r>
            <a:endParaRPr kumimoji="1"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④社会人として必要な能力・知識を得ることができる。</a:t>
            </a:r>
            <a:endParaRPr lang="en-US" altLang="ja-JP" sz="1200" dirty="0"/>
          </a:p>
          <a:p>
            <a:pPr marL="0" indent="0">
              <a:buNone/>
            </a:pPr>
            <a:r>
              <a:rPr kumimoji="1" lang="ja-JP" altLang="en-US" sz="1200" dirty="0"/>
              <a:t>⑤早い段階で内定を獲得できる。</a:t>
            </a:r>
            <a:endParaRPr kumimoji="1"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⑥様々な職場を体験することで、自信を持って社会人</a:t>
            </a:r>
            <a:endParaRPr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　としてのスタートができる。</a:t>
            </a:r>
            <a:endParaRPr kumimoji="1" lang="en-US" altLang="ja-JP" sz="1200" dirty="0"/>
          </a:p>
          <a:p>
            <a:pPr marL="0" indent="0">
              <a:buNone/>
            </a:pPr>
            <a:r>
              <a:rPr lang="ja-JP" altLang="en-US" sz="1600" dirty="0"/>
              <a:t>（</a:t>
            </a:r>
            <a:r>
              <a:rPr lang="ja-JP" altLang="en-US" sz="1600" b="1" dirty="0"/>
              <a:t>九動キャリアサポート</a:t>
            </a:r>
            <a:r>
              <a:rPr lang="ja-JP" altLang="en-US" sz="1600" b="1" dirty="0">
                <a:latin typeface="HGS明朝B" panose="02020800000000000000" pitchFamily="18" charset="-128"/>
                <a:ea typeface="HGS明朝B" panose="02020800000000000000" pitchFamily="18" charset="-128"/>
              </a:rPr>
              <a:t>５</a:t>
            </a:r>
            <a:r>
              <a:rPr lang="ja-JP" altLang="en-US" sz="1600" b="1" dirty="0"/>
              <a:t>つのポイント</a:t>
            </a:r>
            <a:r>
              <a:rPr lang="ja-JP" altLang="en-US" sz="1600" dirty="0"/>
              <a:t>）</a:t>
            </a:r>
            <a:endParaRPr lang="en-US" altLang="ja-JP" sz="1600" dirty="0"/>
          </a:p>
          <a:p>
            <a:pPr marL="0" indent="0">
              <a:buNone/>
            </a:pPr>
            <a:r>
              <a:rPr kumimoji="1" lang="ja-JP" altLang="en-US" sz="1200" dirty="0"/>
              <a:t>①学校が前面に立つ徹底した個人サポート</a:t>
            </a:r>
            <a:endParaRPr kumimoji="1"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②各学年の時期に合わせた就職支援プログラムの実施</a:t>
            </a:r>
            <a:endParaRPr lang="en-US" altLang="ja-JP" sz="1200" dirty="0"/>
          </a:p>
          <a:p>
            <a:pPr marL="0" indent="0">
              <a:buNone/>
            </a:pPr>
            <a:r>
              <a:rPr kumimoji="1" lang="ja-JP" altLang="en-US" sz="1200" dirty="0"/>
              <a:t>③就職支援と授業が連動してスムーズに就職活動に入れる</a:t>
            </a:r>
            <a:endParaRPr kumimoji="1"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④各分野のエキスパートによる特別授業で意識向上</a:t>
            </a:r>
            <a:endParaRPr lang="en-US" altLang="ja-JP" sz="1200" dirty="0"/>
          </a:p>
          <a:p>
            <a:pPr marL="0" indent="0">
              <a:buNone/>
            </a:pPr>
            <a:r>
              <a:rPr kumimoji="1" lang="ja-JP" altLang="en-US" sz="1200" dirty="0"/>
              <a:t>⑤卒業後も就職サポートが継続して受けられる。</a:t>
            </a:r>
          </a:p>
        </p:txBody>
      </p:sp>
    </p:spTree>
    <p:extLst>
      <p:ext uri="{BB962C8B-B14F-4D97-AF65-F5344CB8AC3E}">
        <p14:creationId xmlns:p14="http://schemas.microsoft.com/office/powerpoint/2010/main" val="3401073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人, 屋外, 建物, 持つ が含まれている画像&#10;&#10;自動的に生成された説明">
            <a:extLst>
              <a:ext uri="{FF2B5EF4-FFF2-40B4-BE49-F238E27FC236}">
                <a16:creationId xmlns:a16="http://schemas.microsoft.com/office/drawing/2014/main" id="{9BAFA10A-AF1B-46F0-9D4C-FA306EA22F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8" r="-1" b="44050"/>
          <a:stretch/>
        </p:blipFill>
        <p:spPr>
          <a:xfrm>
            <a:off x="4096331" y="-45766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14FCBE7-DE56-41B0-9E7E-85AF8A284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59772"/>
            <a:ext cx="4679576" cy="44399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ja-JP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　　　　　　　　　　　　</a:t>
            </a:r>
            <a:r>
              <a:rPr lang="ja-JP" altLang="en-US" sz="1100" kern="1200" dirty="0">
                <a:solidFill>
                  <a:schemeClr val="tx1"/>
                </a:solidFill>
              </a:rPr>
              <a:t>主な就職先</a:t>
            </a:r>
            <a:br>
              <a:rPr lang="en-US" altLang="ja-JP" sz="1100" kern="1200" dirty="0">
                <a:solidFill>
                  <a:schemeClr val="tx1"/>
                </a:solidFill>
              </a:rPr>
            </a:br>
            <a:r>
              <a:rPr lang="en-US" altLang="ja-JP" sz="1100" dirty="0"/>
              <a:t>【</a:t>
            </a:r>
            <a:r>
              <a:rPr lang="ja-JP" altLang="en-US" sz="1100" dirty="0"/>
              <a:t>熊 本</a:t>
            </a:r>
            <a:r>
              <a:rPr lang="en-US" altLang="ja-JP" sz="1100" dirty="0"/>
              <a:t>】</a:t>
            </a:r>
            <a:br>
              <a:rPr lang="en-US" altLang="ja-JP" sz="1100" kern="1200" dirty="0">
                <a:solidFill>
                  <a:schemeClr val="tx1"/>
                </a:solidFill>
              </a:rPr>
            </a:br>
            <a:r>
              <a:rPr lang="ja-JP" altLang="en-US" sz="1100" kern="1200" dirty="0">
                <a:solidFill>
                  <a:schemeClr val="tx1"/>
                </a:solidFill>
              </a:rPr>
              <a:t>熊本市動植物園・阿蘇カドリードミニオン・阿蘇ミルク牧場・阿蘇ファームランド・熊本県動物愛護センター アニマルフレンズ熊本・熊本市動物愛護センター・阿部牧場・馬場飼料旭志農場・ありあけ</a:t>
            </a:r>
            <a:r>
              <a:rPr lang="ja-JP" altLang="en-US" sz="1100" dirty="0"/>
              <a:t>幸鷹牧場㈱・坪井種鶏孵化場</a:t>
            </a:r>
            <a:r>
              <a:rPr lang="ja-JP" altLang="en-US" sz="1100" kern="1200" dirty="0">
                <a:solidFill>
                  <a:schemeClr val="tx1"/>
                </a:solidFill>
              </a:rPr>
              <a:t>・</a:t>
            </a:r>
            <a:r>
              <a:rPr lang="ja-JP" altLang="en-US" sz="1100" dirty="0"/>
              <a:t>松尾愛犬訓練学校・玉名ドッグスクール・老犬ホームトップ・九州動物学院・</a:t>
            </a:r>
            <a:r>
              <a:rPr lang="ja-JP" altLang="en-US" sz="1100" kern="1200" dirty="0">
                <a:solidFill>
                  <a:schemeClr val="tx1"/>
                </a:solidFill>
              </a:rPr>
              <a:t>竜之介動物病院・阿蘇動物病院・吉田動物病院・動物病院たまとぽち・</a:t>
            </a:r>
            <a:r>
              <a:rPr lang="en-US" altLang="ja-JP" sz="1100" kern="1200" dirty="0">
                <a:solidFill>
                  <a:schemeClr val="tx1"/>
                </a:solidFill>
              </a:rPr>
              <a:t>AGO</a:t>
            </a:r>
            <a:r>
              <a:rPr lang="ja-JP" altLang="en-US" sz="1100" kern="1200" dirty="0">
                <a:solidFill>
                  <a:schemeClr val="tx1"/>
                </a:solidFill>
              </a:rPr>
              <a:t>ペットクリニック・ともだ動物病院・よもぎ動物病院・やまもと動物病院・星子動物病院・なかじま動物病院・松村犬猫病院・吉田獣医科病院・熊本動物病院・どうそペットクリニック・尾崎ペットクリニック・アニマル動物病院・烏城ペットクリニック・きくなん動物病院・中央動物病院・さくら動物病院・大津動物医療センター・たかた動物病院・きくちスマイル動物病院・ほっぺ犬猫病院・このは動物病院・さくま動物医療センター・佐藤動物病院・こざん動物病院・みやがわ動物病院・光の森にしぐち動物病院・こがペットクリニック・神西ペットクリニック・健軍よしい動物病院・まつばせペットクリニック・山城どうぶつ病院・あきやま動物病院・グリーンヒル動物病院・一二三ペットクリニック・滝川ペットクリニック・ちあき犬と猫のクリニック・こざん動物病院・こすみ動物病院・戸島ふじもと動物病院・アイジュ動物クリニック・水前寺ペットクリニック・イオンペット</a:t>
            </a:r>
            <a:r>
              <a:rPr lang="en-US" altLang="ja-JP" sz="1100" kern="1200" dirty="0">
                <a:solidFill>
                  <a:schemeClr val="tx1"/>
                </a:solidFill>
              </a:rPr>
              <a:t>(</a:t>
            </a:r>
            <a:r>
              <a:rPr lang="ja-JP" altLang="en-US" sz="1100" kern="1200" dirty="0">
                <a:solidFill>
                  <a:schemeClr val="tx1"/>
                </a:solidFill>
              </a:rPr>
              <a:t>株</a:t>
            </a:r>
            <a:r>
              <a:rPr lang="en-US" altLang="ja-JP" sz="1100" kern="1200" dirty="0">
                <a:solidFill>
                  <a:schemeClr val="tx1"/>
                </a:solidFill>
              </a:rPr>
              <a:t>)</a:t>
            </a:r>
            <a:r>
              <a:rPr lang="ja-JP" altLang="en-US" sz="1100" kern="1200" dirty="0">
                <a:solidFill>
                  <a:schemeClr val="tx1"/>
                </a:solidFill>
              </a:rPr>
              <a:t>・ﾍﾟｯﾄサロン</a:t>
            </a:r>
            <a:r>
              <a:rPr lang="en-US" altLang="ja-JP" sz="1100" kern="1200" dirty="0">
                <a:solidFill>
                  <a:schemeClr val="tx1"/>
                </a:solidFill>
              </a:rPr>
              <a:t>M‘S </a:t>
            </a:r>
            <a:r>
              <a:rPr lang="ja-JP" altLang="en-US" sz="1100" kern="1200" dirty="0">
                <a:solidFill>
                  <a:schemeClr val="tx1"/>
                </a:solidFill>
              </a:rPr>
              <a:t>・スタードッグス・わんわんランドアグリ・</a:t>
            </a:r>
            <a:r>
              <a:rPr lang="en-US" altLang="ja-JP" sz="1100" kern="1200" dirty="0">
                <a:solidFill>
                  <a:schemeClr val="tx1"/>
                </a:solidFill>
              </a:rPr>
              <a:t>Pet Plus</a:t>
            </a:r>
            <a:r>
              <a:rPr lang="ja-JP" altLang="en-US" sz="1100" kern="1200" dirty="0">
                <a:solidFill>
                  <a:schemeClr val="tx1"/>
                </a:solidFill>
              </a:rPr>
              <a:t>・</a:t>
            </a:r>
            <a:r>
              <a:rPr lang="en-US" altLang="ja-JP" sz="1100" dirty="0"/>
              <a:t> PETLAND(</a:t>
            </a:r>
            <a:r>
              <a:rPr lang="ja-JP" altLang="en-US" sz="1100" kern="1200" dirty="0">
                <a:solidFill>
                  <a:schemeClr val="tx1"/>
                </a:solidFill>
              </a:rPr>
              <a:t>菊陽店</a:t>
            </a:r>
            <a:r>
              <a:rPr lang="ja-JP" altLang="en-US" sz="1100" dirty="0"/>
              <a:t>・</a:t>
            </a:r>
            <a:r>
              <a:rPr lang="ja-JP" altLang="en-US" sz="1100" kern="1200" dirty="0">
                <a:solidFill>
                  <a:schemeClr val="tx1"/>
                </a:solidFill>
              </a:rPr>
              <a:t>東町店</a:t>
            </a:r>
            <a:r>
              <a:rPr lang="ja-JP" altLang="en-US" sz="1100" dirty="0"/>
              <a:t>・</a:t>
            </a:r>
            <a:r>
              <a:rPr lang="ja-JP" altLang="en-US" sz="1100" kern="1200" dirty="0">
                <a:solidFill>
                  <a:schemeClr val="tx1"/>
                </a:solidFill>
              </a:rPr>
              <a:t>本山店</a:t>
            </a:r>
            <a:r>
              <a:rPr lang="ja-JP" altLang="en-US" sz="1100" dirty="0"/>
              <a:t>・</a:t>
            </a:r>
            <a:r>
              <a:rPr lang="ja-JP" altLang="en-US" sz="1100" kern="1200" dirty="0">
                <a:solidFill>
                  <a:schemeClr val="tx1"/>
                </a:solidFill>
              </a:rPr>
              <a:t>上嘉島店</a:t>
            </a:r>
            <a:r>
              <a:rPr lang="ja-JP" altLang="en-US" sz="1100" dirty="0"/>
              <a:t>・</a:t>
            </a:r>
            <a:r>
              <a:rPr lang="ja-JP" altLang="en-US" sz="1100" kern="1200" dirty="0">
                <a:solidFill>
                  <a:schemeClr val="tx1"/>
                </a:solidFill>
              </a:rPr>
              <a:t>田崎店</a:t>
            </a:r>
            <a:r>
              <a:rPr lang="ja-JP" altLang="en-US" sz="1100" dirty="0"/>
              <a:t>・</a:t>
            </a:r>
            <a:r>
              <a:rPr lang="ja-JP" altLang="en-US" sz="1100" kern="1200" dirty="0">
                <a:solidFill>
                  <a:schemeClr val="tx1"/>
                </a:solidFill>
              </a:rPr>
              <a:t>熊本店</a:t>
            </a:r>
            <a:r>
              <a:rPr lang="en-US" altLang="ja-JP" sz="1100" kern="1200" dirty="0">
                <a:solidFill>
                  <a:schemeClr val="tx1"/>
                </a:solidFill>
              </a:rPr>
              <a:t>)</a:t>
            </a:r>
            <a:r>
              <a:rPr lang="ja-JP" altLang="en-US" sz="1100" kern="1200" dirty="0">
                <a:solidFill>
                  <a:schemeClr val="tx1"/>
                </a:solidFill>
              </a:rPr>
              <a:t>・</a:t>
            </a:r>
            <a:r>
              <a:rPr lang="en-US" altLang="ja-JP" sz="1100" kern="1200" dirty="0">
                <a:solidFill>
                  <a:schemeClr val="tx1"/>
                </a:solidFill>
              </a:rPr>
              <a:t>Coo </a:t>
            </a:r>
            <a:r>
              <a:rPr lang="ja-JP" altLang="en-US" sz="1100" kern="1200" dirty="0">
                <a:solidFill>
                  <a:schemeClr val="tx1"/>
                </a:solidFill>
              </a:rPr>
              <a:t>＆</a:t>
            </a:r>
            <a:r>
              <a:rPr lang="en-US" altLang="ja-JP" sz="1100" kern="1200" dirty="0">
                <a:solidFill>
                  <a:schemeClr val="tx1"/>
                </a:solidFill>
              </a:rPr>
              <a:t>RIKU (</a:t>
            </a:r>
            <a:r>
              <a:rPr lang="ja-JP" altLang="en-US" sz="1100" kern="1200" dirty="0">
                <a:solidFill>
                  <a:schemeClr val="tx1"/>
                </a:solidFill>
              </a:rPr>
              <a:t>熊本店</a:t>
            </a:r>
            <a:r>
              <a:rPr lang="ja-JP" altLang="en-US" sz="1100" dirty="0"/>
              <a:t>・</a:t>
            </a:r>
            <a:r>
              <a:rPr lang="ja-JP" altLang="en-US" sz="1100" kern="1200" dirty="0">
                <a:solidFill>
                  <a:schemeClr val="tx1"/>
                </a:solidFill>
              </a:rPr>
              <a:t>宇土店</a:t>
            </a:r>
            <a:r>
              <a:rPr lang="ja-JP" altLang="en-US" sz="1100" dirty="0"/>
              <a:t>・</a:t>
            </a:r>
            <a:r>
              <a:rPr lang="ja-JP" altLang="en-US" sz="1100" kern="1200" dirty="0">
                <a:solidFill>
                  <a:schemeClr val="tx1"/>
                </a:solidFill>
              </a:rPr>
              <a:t>玉名店</a:t>
            </a:r>
            <a:r>
              <a:rPr lang="en-US" altLang="ja-JP" sz="1100" kern="1200" dirty="0">
                <a:solidFill>
                  <a:schemeClr val="tx1"/>
                </a:solidFill>
              </a:rPr>
              <a:t>)</a:t>
            </a:r>
            <a:r>
              <a:rPr lang="ja-JP" altLang="en-US" sz="1100" kern="1200" dirty="0">
                <a:solidFill>
                  <a:schemeClr val="tx1"/>
                </a:solidFill>
              </a:rPr>
              <a:t>・マイ犬シャンプースポット・ペットハウスマリ・</a:t>
            </a:r>
            <a:r>
              <a:rPr lang="en-US" altLang="ja-JP" sz="1100" kern="1200" dirty="0">
                <a:solidFill>
                  <a:schemeClr val="tx1"/>
                </a:solidFill>
              </a:rPr>
              <a:t>Pet </a:t>
            </a:r>
            <a:r>
              <a:rPr lang="en-US" altLang="ja-JP" sz="1100" kern="1200" dirty="0" err="1">
                <a:solidFill>
                  <a:schemeClr val="tx1"/>
                </a:solidFill>
              </a:rPr>
              <a:t>rezort</a:t>
            </a:r>
            <a:r>
              <a:rPr lang="en-US" altLang="ja-JP" sz="1100" kern="1200" dirty="0">
                <a:solidFill>
                  <a:schemeClr val="tx1"/>
                </a:solidFill>
              </a:rPr>
              <a:t> R-one (</a:t>
            </a:r>
            <a:r>
              <a:rPr lang="ja-JP" altLang="en-US" sz="1100" kern="1200" dirty="0">
                <a:solidFill>
                  <a:schemeClr val="tx1"/>
                </a:solidFill>
              </a:rPr>
              <a:t>江津店</a:t>
            </a:r>
            <a:r>
              <a:rPr lang="ja-JP" altLang="en-US" sz="1100" dirty="0"/>
              <a:t>・</a:t>
            </a:r>
            <a:r>
              <a:rPr lang="ja-JP" altLang="en-US" sz="1100" kern="1200" dirty="0">
                <a:solidFill>
                  <a:schemeClr val="tx1"/>
                </a:solidFill>
              </a:rPr>
              <a:t>本荘店</a:t>
            </a:r>
            <a:r>
              <a:rPr lang="en-US" altLang="ja-JP" sz="1100" kern="1200" dirty="0">
                <a:solidFill>
                  <a:schemeClr val="tx1"/>
                </a:solidFill>
              </a:rPr>
              <a:t>)</a:t>
            </a:r>
            <a:r>
              <a:rPr lang="ja-JP" altLang="en-US" sz="1100" kern="1200" dirty="0">
                <a:solidFill>
                  <a:schemeClr val="tx1"/>
                </a:solidFill>
              </a:rPr>
              <a:t>・ワンラブ・㈱ドリーム・阿蘇ブルービーガーデン・メディフォード㈱・㈱フジチク</a:t>
            </a:r>
            <a:br>
              <a:rPr lang="en-US" altLang="ja-JP" sz="1100" kern="1200" dirty="0">
                <a:solidFill>
                  <a:schemeClr val="tx1"/>
                </a:solidFill>
              </a:rPr>
            </a:br>
            <a:r>
              <a:rPr lang="en-US" altLang="ja-JP" sz="1100" dirty="0"/>
              <a:t>【</a:t>
            </a:r>
            <a:r>
              <a:rPr lang="ja-JP" altLang="en-US" sz="1100" dirty="0"/>
              <a:t>九州</a:t>
            </a:r>
            <a:r>
              <a:rPr lang="ja-JP" altLang="en-US" sz="1100" kern="1200" dirty="0">
                <a:solidFill>
                  <a:schemeClr val="tx1"/>
                </a:solidFill>
              </a:rPr>
              <a:t>各県・その他</a:t>
            </a:r>
            <a:r>
              <a:rPr lang="en-US" altLang="ja-JP" sz="1100" kern="1200" dirty="0">
                <a:solidFill>
                  <a:schemeClr val="tx1"/>
                </a:solidFill>
              </a:rPr>
              <a:t>】</a:t>
            </a:r>
            <a:br>
              <a:rPr lang="en-US" altLang="ja-JP" sz="1100" kern="1200" dirty="0">
                <a:solidFill>
                  <a:schemeClr val="tx1"/>
                </a:solidFill>
              </a:rPr>
            </a:br>
            <a:r>
              <a:rPr lang="ja-JP" altLang="en-US" sz="1100" kern="1200" dirty="0">
                <a:solidFill>
                  <a:schemeClr val="tx1"/>
                </a:solidFill>
                <a:highlight>
                  <a:srgbClr val="C0C0C0"/>
                </a:highlight>
              </a:rPr>
              <a:t>鹿児島</a:t>
            </a:r>
            <a:r>
              <a:rPr lang="ja-JP" altLang="en-US" sz="1100" dirty="0">
                <a:highlight>
                  <a:srgbClr val="C0C0C0"/>
                </a:highlight>
              </a:rPr>
              <a:t>⇒</a:t>
            </a:r>
            <a:r>
              <a:rPr lang="ja-JP" altLang="en-US" sz="1100" kern="1200" dirty="0">
                <a:solidFill>
                  <a:schemeClr val="tx1"/>
                </a:solidFill>
              </a:rPr>
              <a:t>鹿児島大学共同獣医学部附属動物病院・北野動物病院・プライム動物病院・かみむら動物病院・さかぐち動物病院・</a:t>
            </a:r>
            <a:r>
              <a:rPr lang="ja-JP" altLang="en-US" sz="1100" dirty="0"/>
              <a:t>池田動物病院・ケーアイ動物クリニック・中央愛犬病院・</a:t>
            </a:r>
            <a:r>
              <a:rPr lang="en-US" altLang="ja-JP" sz="1100" kern="1200" dirty="0">
                <a:solidFill>
                  <a:schemeClr val="tx1"/>
                </a:solidFill>
              </a:rPr>
              <a:t>Coo</a:t>
            </a:r>
            <a:r>
              <a:rPr lang="ja-JP" altLang="en-US" sz="1100" kern="1200" dirty="0">
                <a:solidFill>
                  <a:schemeClr val="tx1"/>
                </a:solidFill>
              </a:rPr>
              <a:t>＆</a:t>
            </a:r>
            <a:r>
              <a:rPr lang="en-US" altLang="ja-JP" sz="1100" kern="1200" dirty="0">
                <a:solidFill>
                  <a:schemeClr val="tx1"/>
                </a:solidFill>
              </a:rPr>
              <a:t>RIKU </a:t>
            </a:r>
            <a:r>
              <a:rPr lang="ja-JP" altLang="en-US" sz="1100" kern="1200" dirty="0">
                <a:solidFill>
                  <a:schemeClr val="tx1"/>
                </a:solidFill>
              </a:rPr>
              <a:t>霧島店・</a:t>
            </a:r>
            <a:r>
              <a:rPr lang="en-US" altLang="ja-JP" sz="1100" dirty="0"/>
              <a:t> Pet Ami </a:t>
            </a:r>
            <a:r>
              <a:rPr lang="ja-JP" altLang="en-US" sz="1100" dirty="0"/>
              <a:t>出水店　</a:t>
            </a:r>
            <a:r>
              <a:rPr lang="ja-JP" altLang="en-US" sz="1100" dirty="0">
                <a:highlight>
                  <a:srgbClr val="C0C0C0"/>
                </a:highlight>
              </a:rPr>
              <a:t>福 岡⇒</a:t>
            </a:r>
            <a:r>
              <a:rPr lang="ja-JP" altLang="en-US" sz="1100" dirty="0"/>
              <a:t>財団法人九州盲導犬協会・大牟田市動物園・博多犬猫医療センター・小倉動物</a:t>
            </a:r>
            <a:r>
              <a:rPr lang="ja-JP" altLang="en-US" sz="1100"/>
              <a:t>病院・すわ</a:t>
            </a:r>
            <a:r>
              <a:rPr lang="ja-JP" altLang="en-US" sz="1100" dirty="0"/>
              <a:t>動物病院　</a:t>
            </a:r>
            <a:r>
              <a:rPr lang="ja-JP" altLang="en-US" sz="1100" dirty="0">
                <a:highlight>
                  <a:srgbClr val="C0C0C0"/>
                </a:highlight>
              </a:rPr>
              <a:t>佐 賀⇒</a:t>
            </a:r>
            <a:r>
              <a:rPr lang="ja-JP" altLang="en-US" sz="1100" dirty="0"/>
              <a:t>宮原動物病院みやき院・かがみ動物病　</a:t>
            </a:r>
            <a:r>
              <a:rPr lang="ja-JP" altLang="en-US" sz="1100" dirty="0">
                <a:highlight>
                  <a:srgbClr val="C0C0C0"/>
                </a:highlight>
              </a:rPr>
              <a:t>大 分⇒</a:t>
            </a:r>
            <a:r>
              <a:rPr lang="ja-JP" altLang="en-US" sz="1100" dirty="0"/>
              <a:t>九州自然動物園アフリカンサファリ・すえつぐ動物病院・藤田犬猫病院・えとう動物病院　</a:t>
            </a:r>
            <a:r>
              <a:rPr lang="ja-JP" altLang="en-US" sz="1100" dirty="0">
                <a:highlight>
                  <a:srgbClr val="C0C0C0"/>
                </a:highlight>
              </a:rPr>
              <a:t>長 崎⇒</a:t>
            </a:r>
            <a:r>
              <a:rPr lang="ja-JP" altLang="en-US" sz="1100" dirty="0"/>
              <a:t>環境省対馬野生生物保護センター・環境省ツシマヤマネコ野生順化ステーション・長崎バイオパーク・ </a:t>
            </a:r>
            <a:r>
              <a:rPr lang="en-US" altLang="ja-JP" sz="1100" dirty="0"/>
              <a:t>NPO</a:t>
            </a:r>
            <a:r>
              <a:rPr lang="ja-JP" altLang="en-US" sz="1100" dirty="0"/>
              <a:t>法人どうぶつたちの病院・たけがわ動物病院・島原アニマルケアセンター・ありあけペットクリニック　</a:t>
            </a:r>
            <a:r>
              <a:rPr lang="ja-JP" altLang="en-US" sz="1100" dirty="0">
                <a:highlight>
                  <a:srgbClr val="C0C0C0"/>
                </a:highlight>
              </a:rPr>
              <a:t>沖 縄⇒</a:t>
            </a:r>
            <a:r>
              <a:rPr lang="en-US" altLang="ja-JP" sz="1100" dirty="0"/>
              <a:t>DMM</a:t>
            </a:r>
            <a:r>
              <a:rPr lang="ja-JP" altLang="en-US" sz="1100" dirty="0"/>
              <a:t>かりゆし水族館・沖縄こどもの国　</a:t>
            </a:r>
            <a:r>
              <a:rPr lang="ja-JP" altLang="en-US" sz="1100" dirty="0">
                <a:highlight>
                  <a:srgbClr val="C0C0C0"/>
                </a:highlight>
              </a:rPr>
              <a:t>その他県⇒</a:t>
            </a:r>
            <a:r>
              <a:rPr lang="ja-JP" altLang="en-US" sz="1100" kern="1200" dirty="0">
                <a:solidFill>
                  <a:schemeClr val="tx1"/>
                </a:solidFill>
              </a:rPr>
              <a:t>王禅寺ペットクリニック（神奈川）・右京動物病院（京都）・オハナペットクリニック（千葉）・</a:t>
            </a:r>
            <a:r>
              <a:rPr lang="ja-JP" altLang="en-US" sz="1100" dirty="0"/>
              <a:t>ケンネル高輪（東京）・</a:t>
            </a:r>
            <a:r>
              <a:rPr lang="ja-JP" altLang="en-US" sz="1100" kern="1200" dirty="0">
                <a:solidFill>
                  <a:schemeClr val="tx1"/>
                </a:solidFill>
              </a:rPr>
              <a:t>トップダイヤモンド東京（</a:t>
            </a:r>
            <a:r>
              <a:rPr lang="ja-JP" altLang="en-US" sz="1100" dirty="0"/>
              <a:t>東京</a:t>
            </a:r>
            <a:r>
              <a:rPr lang="ja-JP" altLang="en-US" sz="1100" kern="1200" dirty="0">
                <a:solidFill>
                  <a:schemeClr val="tx1"/>
                </a:solidFill>
              </a:rPr>
              <a:t>）・</a:t>
            </a:r>
            <a:r>
              <a:rPr lang="ja-JP" altLang="en-US" sz="1100" dirty="0"/>
              <a:t>ワラビー動物病院（埼玉）・とがさき動物病院（埼玉）・</a:t>
            </a:r>
            <a:r>
              <a:rPr lang="ja-JP" altLang="en-US" sz="1100" kern="1200" dirty="0">
                <a:solidFill>
                  <a:schemeClr val="tx1"/>
                </a:solidFill>
              </a:rPr>
              <a:t>神戸ピア動物病院（兵庫）・ハーバー動物病院（広島）・まるペットクリニック（広島）</a:t>
            </a:r>
            <a:r>
              <a:rPr lang="en-US" altLang="ja-JP" sz="1100" dirty="0"/>
              <a:t> </a:t>
            </a:r>
            <a:br>
              <a:rPr lang="en-US" altLang="ja-JP" sz="1100" dirty="0"/>
            </a:br>
            <a:r>
              <a:rPr lang="en-US" altLang="ja-JP" sz="1100" dirty="0"/>
              <a:t>【</a:t>
            </a:r>
            <a:r>
              <a:rPr lang="ja-JP" altLang="en-US" sz="1100" dirty="0"/>
              <a:t>開 業</a:t>
            </a:r>
            <a:r>
              <a:rPr lang="en-US" altLang="ja-JP" sz="1100" dirty="0"/>
              <a:t>】</a:t>
            </a:r>
            <a:br>
              <a:rPr lang="en-US" altLang="ja-JP" sz="1100" dirty="0"/>
            </a:br>
            <a:r>
              <a:rPr lang="ja-JP" altLang="en-US" sz="1100" dirty="0"/>
              <a:t>ドッグドレーニングあちゃこ（熊本）・犬の学校</a:t>
            </a:r>
            <a:r>
              <a:rPr lang="en-US" altLang="ja-JP" sz="1100" dirty="0"/>
              <a:t>K9wildest</a:t>
            </a:r>
            <a:r>
              <a:rPr lang="ja-JP" altLang="en-US" sz="1100" dirty="0"/>
              <a:t> </a:t>
            </a:r>
            <a:r>
              <a:rPr lang="en-US" altLang="ja-JP" sz="1100" dirty="0"/>
              <a:t>dog</a:t>
            </a:r>
            <a:r>
              <a:rPr lang="ja-JP" altLang="en-US" sz="1100" dirty="0"/>
              <a:t> </a:t>
            </a:r>
            <a:r>
              <a:rPr lang="en-US" altLang="ja-JP" sz="1100" dirty="0"/>
              <a:t>class</a:t>
            </a:r>
            <a:r>
              <a:rPr lang="ja-JP" altLang="en-US" sz="1100" dirty="0"/>
              <a:t>（熊本）・</a:t>
            </a:r>
            <a:r>
              <a:rPr lang="en-US" altLang="ja-JP" sz="1100" dirty="0"/>
              <a:t>pet</a:t>
            </a:r>
            <a:r>
              <a:rPr lang="ja-JP" altLang="en-US" sz="1100" dirty="0"/>
              <a:t> </a:t>
            </a:r>
            <a:r>
              <a:rPr lang="en-US" altLang="ja-JP" sz="1100" dirty="0"/>
              <a:t>salon</a:t>
            </a:r>
            <a:r>
              <a:rPr lang="ja-JP" altLang="en-US" sz="1100" dirty="0"/>
              <a:t>たまゆら（熊本）・</a:t>
            </a:r>
            <a:r>
              <a:rPr lang="en-US" altLang="ja-JP" sz="1100" dirty="0" err="1"/>
              <a:t>Pirina</a:t>
            </a:r>
            <a:r>
              <a:rPr lang="ja-JP" altLang="en-US" sz="1100" dirty="0"/>
              <a:t> </a:t>
            </a:r>
            <a:r>
              <a:rPr lang="en-US" altLang="ja-JP" sz="1100" dirty="0" err="1"/>
              <a:t>Dogusalon&amp;HOTEL</a:t>
            </a:r>
            <a:r>
              <a:rPr lang="ja-JP" altLang="en-US" sz="1100" dirty="0"/>
              <a:t>（熊本）・宮古島出張ドックサロンてぃつりー（沖縄）・</a:t>
            </a:r>
            <a:r>
              <a:rPr lang="en-US" altLang="ja-JP" sz="1100" dirty="0"/>
              <a:t>Human</a:t>
            </a:r>
            <a:r>
              <a:rPr lang="ja-JP" altLang="en-US" sz="1100" dirty="0"/>
              <a:t> </a:t>
            </a:r>
            <a:r>
              <a:rPr lang="en-US" altLang="ja-JP" sz="1100" dirty="0"/>
              <a:t>Animal</a:t>
            </a:r>
            <a:r>
              <a:rPr lang="ja-JP" altLang="en-US" sz="1100" dirty="0"/>
              <a:t> </a:t>
            </a:r>
            <a:r>
              <a:rPr lang="en-US" altLang="ja-JP" sz="1100" dirty="0"/>
              <a:t>Bond</a:t>
            </a:r>
            <a:r>
              <a:rPr lang="ja-JP" altLang="en-US" sz="1100" dirty="0"/>
              <a:t>沖縄（沖縄）</a:t>
            </a:r>
            <a:br>
              <a:rPr lang="en-US" altLang="ja-JP" sz="1100" dirty="0"/>
            </a:br>
            <a:r>
              <a:rPr lang="en-US" altLang="ja-JP" sz="1100" dirty="0"/>
              <a:t>【</a:t>
            </a:r>
            <a:r>
              <a:rPr lang="ja-JP" altLang="en-US" sz="1100" dirty="0"/>
              <a:t>進学</a:t>
            </a:r>
            <a:r>
              <a:rPr lang="en-US" altLang="ja-JP" sz="1100" dirty="0"/>
              <a:t>】</a:t>
            </a:r>
            <a:br>
              <a:rPr lang="en-US" altLang="ja-JP" sz="1100" dirty="0"/>
            </a:br>
            <a:r>
              <a:rPr lang="ja-JP" altLang="en-US" sz="1100" dirty="0"/>
              <a:t>早稲田大学人間科学部編入・東海大学農学部編入</a:t>
            </a:r>
            <a:br>
              <a:rPr lang="en-US" altLang="ja-JP" sz="1100" kern="1200" dirty="0">
                <a:solidFill>
                  <a:schemeClr val="tx1"/>
                </a:solidFill>
              </a:rPr>
            </a:br>
            <a:endParaRPr kumimoji="1" lang="en-US" altLang="ja-JP" sz="1100" kern="1200" dirty="0">
              <a:solidFill>
                <a:schemeClr val="tx1"/>
              </a:solidFill>
            </a:endParaRPr>
          </a:p>
        </p:txBody>
      </p:sp>
      <p:pic>
        <p:nvPicPr>
          <p:cNvPr id="4" name="図 3" descr="人, 立つ, 男, 衣類 が含まれている画像&#10;&#10;自動的に生成された説明">
            <a:extLst>
              <a:ext uri="{FF2B5EF4-FFF2-40B4-BE49-F238E27FC236}">
                <a16:creationId xmlns:a16="http://schemas.microsoft.com/office/drawing/2014/main" id="{6AD1E6E9-8CC0-6AC1-8D7C-E523624D2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24" y="3319216"/>
            <a:ext cx="4565499" cy="654717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4923CF1-6887-EDDE-45E1-821EDE497F0C}"/>
              </a:ext>
            </a:extLst>
          </p:cNvPr>
          <p:cNvSpPr/>
          <p:nvPr/>
        </p:nvSpPr>
        <p:spPr>
          <a:xfrm>
            <a:off x="-339735" y="136504"/>
            <a:ext cx="706558" cy="35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52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545ACF-CB43-407A-999D-8A290D441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695" y="132522"/>
            <a:ext cx="4081263" cy="217334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br>
              <a:rPr kumimoji="1" lang="en-US" altLang="ja-JP" sz="1800" dirty="0"/>
            </a:br>
            <a:r>
              <a:rPr lang="ja-JP" altLang="en-US" sz="44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九動の募集</a:t>
            </a:r>
            <a:br>
              <a:rPr lang="en-US" altLang="ja-JP" sz="4400" b="1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lang="ja-JP" altLang="en-US" sz="44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　　方針について</a:t>
            </a:r>
            <a:br>
              <a:rPr kumimoji="1" lang="en-US" altLang="ja-JP" sz="1800" dirty="0"/>
            </a:br>
            <a:br>
              <a:rPr kumimoji="1" lang="en-US" altLang="ja-JP" sz="1800" dirty="0"/>
            </a:br>
            <a:r>
              <a:rPr kumimoji="1" lang="en-US" altLang="ja-JP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 </a:t>
            </a:r>
            <a:r>
              <a:rPr kumimoji="1" lang="en-US" altLang="ja-JP" sz="32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①</a:t>
            </a:r>
            <a:r>
              <a:rPr kumimoji="1" lang="ja-JP" altLang="en-US" sz="32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アドミッション</a:t>
            </a:r>
            <a:br>
              <a:rPr kumimoji="1" lang="en-US" altLang="ja-JP" sz="32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</a:br>
            <a:r>
              <a:rPr kumimoji="1" lang="ja-JP" altLang="en-US" sz="32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　・ポリシー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A453D0E-6773-4F2A-9B5D-5E6E7CC7D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184" y="2663687"/>
            <a:ext cx="4096293" cy="428707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kumimoji="1" lang="ja-JP" altLang="en-US" sz="1800" b="1" dirty="0"/>
              <a:t>「動物が好き！」という気持ち</a:t>
            </a:r>
            <a:r>
              <a:rPr kumimoji="1" lang="ja-JP" altLang="en-US" sz="1800" dirty="0"/>
              <a:t>は、</a:t>
            </a:r>
            <a:endParaRPr kumimoji="1" lang="en-US" altLang="ja-JP" sz="1800" dirty="0"/>
          </a:p>
          <a:p>
            <a:pPr algn="l"/>
            <a:r>
              <a:rPr kumimoji="1" lang="ja-JP" altLang="en-US" sz="1800" b="1" dirty="0"/>
              <a:t>あなたの才能です</a:t>
            </a:r>
            <a:r>
              <a:rPr kumimoji="1" lang="ja-JP" altLang="en-US" sz="1800" dirty="0"/>
              <a:t>。その素晴らしい</a:t>
            </a:r>
            <a:endParaRPr kumimoji="1" lang="en-US" altLang="ja-JP" sz="1800" dirty="0"/>
          </a:p>
          <a:p>
            <a:pPr algn="l"/>
            <a:r>
              <a:rPr kumimoji="1" lang="ja-JP" altLang="en-US" sz="1800" dirty="0"/>
              <a:t>才能を応援するために</a:t>
            </a:r>
            <a:r>
              <a:rPr kumimoji="1" lang="ja-JP" altLang="en-US" sz="2000" b="1" dirty="0"/>
              <a:t>３</a:t>
            </a:r>
            <a:r>
              <a:rPr kumimoji="1" lang="ja-JP" altLang="en-US" sz="1800" b="1" dirty="0"/>
              <a:t>つの入試</a:t>
            </a:r>
            <a:endParaRPr kumimoji="1" lang="en-US" altLang="ja-JP" sz="1800" b="1" dirty="0"/>
          </a:p>
          <a:p>
            <a:pPr algn="l"/>
            <a:r>
              <a:rPr kumimoji="1" lang="ja-JP" altLang="en-US" sz="1800" dirty="0"/>
              <a:t>方法を用意しています</a:t>
            </a:r>
            <a:r>
              <a:rPr kumimoji="1" lang="ja-JP" altLang="en-US" sz="1600" dirty="0"/>
              <a:t>。</a:t>
            </a:r>
            <a:endParaRPr kumimoji="1" lang="en-US" altLang="ja-JP" sz="16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kumimoji="1" lang="en-US" altLang="ja-JP" sz="1600" dirty="0"/>
          </a:p>
          <a:p>
            <a:pPr algn="l"/>
            <a:r>
              <a:rPr lang="en-US" altLang="ja-JP" sz="2000" dirty="0"/>
              <a:t>①</a:t>
            </a:r>
            <a:r>
              <a:rPr lang="ja-JP" altLang="en-US" sz="2000" dirty="0"/>
              <a:t>学校長</a:t>
            </a:r>
            <a:r>
              <a:rPr kumimoji="1" lang="ja-JP" altLang="en-US" sz="2000" dirty="0"/>
              <a:t>推薦入試   （専願）</a:t>
            </a:r>
            <a:endParaRPr kumimoji="1" lang="en-US" altLang="ja-JP" sz="2000" dirty="0"/>
          </a:p>
          <a:p>
            <a:pPr algn="l"/>
            <a:r>
              <a:rPr lang="ja-JP" altLang="en-US" sz="2000" dirty="0"/>
              <a:t>②自己推薦</a:t>
            </a:r>
            <a:r>
              <a:rPr lang="ja-JP" altLang="en-US" sz="2000" dirty="0">
                <a:latin typeface="+mn-ea"/>
              </a:rPr>
              <a:t>入試 　   </a:t>
            </a:r>
            <a:r>
              <a:rPr lang="en-US" altLang="ja-JP" sz="2000" dirty="0">
                <a:latin typeface="+mn-ea"/>
              </a:rPr>
              <a:t>(</a:t>
            </a:r>
            <a:r>
              <a:rPr lang="ja-JP" altLang="en-US" sz="2000" dirty="0"/>
              <a:t>専願）</a:t>
            </a:r>
            <a:endParaRPr lang="en-US" altLang="ja-JP" sz="2000" dirty="0"/>
          </a:p>
          <a:p>
            <a:pPr algn="l"/>
            <a:r>
              <a:rPr lang="ja-JP" altLang="en-US" sz="2000" dirty="0"/>
              <a:t>③</a:t>
            </a:r>
            <a:r>
              <a:rPr kumimoji="1" lang="ja-JP" altLang="en-US" sz="2000" dirty="0"/>
              <a:t>一般入試　　　   （併願）</a:t>
            </a:r>
            <a:endParaRPr kumimoji="1" lang="en-US" altLang="ja-JP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kumimoji="1" lang="en-US" altLang="ja-JP" sz="1600" dirty="0"/>
          </a:p>
          <a:p>
            <a:pPr algn="l"/>
            <a:r>
              <a:rPr kumimoji="1" lang="ja-JP" altLang="en-US" sz="1600" dirty="0"/>
              <a:t>　  　</a:t>
            </a:r>
            <a:r>
              <a:rPr kumimoji="1" lang="ja-JP" altLang="en-US" sz="1800" dirty="0"/>
              <a:t>併願を認める</a:t>
            </a:r>
            <a:r>
              <a:rPr kumimoji="1" lang="ja-JP" altLang="en-US" sz="1800" b="1" dirty="0"/>
              <a:t>一般入試</a:t>
            </a:r>
            <a:r>
              <a:rPr kumimoji="1" lang="ja-JP" altLang="en-US" sz="1800" dirty="0"/>
              <a:t>は</a:t>
            </a:r>
            <a:endParaRPr kumimoji="1" lang="en-US" altLang="ja-JP" sz="1800" dirty="0"/>
          </a:p>
          <a:p>
            <a:pPr algn="l"/>
            <a:r>
              <a:rPr lang="en-US" altLang="ja-JP" sz="1800" b="1" dirty="0"/>
              <a:t>    </a:t>
            </a:r>
            <a:r>
              <a:rPr lang="ja-JP" altLang="en-US" sz="1800" b="1" dirty="0"/>
              <a:t>　</a:t>
            </a:r>
            <a:r>
              <a:rPr lang="en-US" altLang="ja-JP" sz="1800" b="1" dirty="0"/>
              <a:t> </a:t>
            </a:r>
            <a:r>
              <a:rPr kumimoji="1" lang="ja-JP" altLang="en-US" sz="1800" b="1" dirty="0"/>
              <a:t>筆記試験</a:t>
            </a:r>
            <a:r>
              <a:rPr kumimoji="1" lang="ja-JP" altLang="en-US" sz="1800" dirty="0"/>
              <a:t>を実施。</a:t>
            </a:r>
          </a:p>
        </p:txBody>
      </p:sp>
      <p:pic>
        <p:nvPicPr>
          <p:cNvPr id="5" name="図 4" descr="プレート, 挿絵 が含まれている画像&#10;&#10;自動的に生成された説明">
            <a:extLst>
              <a:ext uri="{FF2B5EF4-FFF2-40B4-BE49-F238E27FC236}">
                <a16:creationId xmlns:a16="http://schemas.microsoft.com/office/drawing/2014/main" id="{3B4CFD42-6A37-48C1-8211-85A6E89549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r="13988" b="3"/>
          <a:stretch/>
        </p:blipFill>
        <p:spPr>
          <a:xfrm>
            <a:off x="4567959" y="640082"/>
            <a:ext cx="4096293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24914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ポーズをとっている少年&#10;&#10;自動的に生成された説明">
            <a:extLst>
              <a:ext uri="{FF2B5EF4-FFF2-40B4-BE49-F238E27FC236}">
                <a16:creationId xmlns:a16="http://schemas.microsoft.com/office/drawing/2014/main" id="{0DD38D6E-7368-CB62-FD78-1D5AD0BE4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7345" b="-2"/>
          <a:stretch/>
        </p:blipFill>
        <p:spPr>
          <a:xfrm>
            <a:off x="2434227" y="-1"/>
            <a:ext cx="670977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13840CF-FC3A-41B6-A8B4-4959C511C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487" y="891287"/>
            <a:ext cx="2578608" cy="1239012"/>
          </a:xfrm>
        </p:spPr>
        <p:txBody>
          <a:bodyPr anchor="ctr">
            <a:noAutofit/>
          </a:bodyPr>
          <a:lstStyle/>
          <a:p>
            <a:r>
              <a:rPr lang="ja-JP" altLang="en-US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九動入試</a:t>
            </a:r>
            <a:br>
              <a:rPr lang="en-US" altLang="ja-JP" b="1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lang="ja-JP" altLang="en-US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　の特長</a:t>
            </a:r>
            <a:endParaRPr kumimoji="1" lang="ja-JP" altLang="en-US" b="1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92C7AF-9BDE-432E-B006-C5BC7492D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21310"/>
            <a:ext cx="3858253" cy="412365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kumimoji="1" lang="ja-JP" altLang="en-US" sz="1400" dirty="0"/>
              <a:t>　基本理念である「生命を尊重し、動物と人間社会に真の絆を築き、動物の保健・医療・福祉の分野に貢献できる人材の育成」</a:t>
            </a:r>
            <a:endParaRPr kumimoji="1" lang="en-US" altLang="ja-JP" sz="1400" dirty="0"/>
          </a:p>
          <a:p>
            <a:pPr marL="0" indent="0">
              <a:buNone/>
            </a:pPr>
            <a:r>
              <a:rPr kumimoji="1" lang="ja-JP" altLang="en-US" sz="1400" dirty="0"/>
              <a:t>　　を鑑みて</a:t>
            </a:r>
            <a:endParaRPr kumimoji="1" lang="en-US" altLang="ja-JP" sz="1400" dirty="0"/>
          </a:p>
          <a:p>
            <a:pPr marL="0" indent="0">
              <a:buNone/>
            </a:pPr>
            <a:r>
              <a:rPr lang="ja-JP" altLang="en-US" sz="1400" dirty="0"/>
              <a:t>　　学力の三要素のうちの</a:t>
            </a:r>
            <a:endParaRPr lang="en-US" altLang="ja-JP" sz="1400" dirty="0"/>
          </a:p>
          <a:p>
            <a:pPr marL="0" indent="0">
              <a:buNone/>
            </a:pPr>
            <a:r>
              <a:rPr lang="ja-JP" altLang="en-US" sz="1400" dirty="0"/>
              <a:t>　（①知識・技能）に加えて</a:t>
            </a:r>
            <a:endParaRPr lang="en-US" altLang="ja-JP" sz="1400" dirty="0"/>
          </a:p>
          <a:p>
            <a:pPr marL="0" indent="0">
              <a:buNone/>
            </a:pPr>
            <a:r>
              <a:rPr lang="ja-JP" altLang="en-US" sz="1400" dirty="0"/>
              <a:t>　  </a:t>
            </a:r>
            <a:r>
              <a:rPr lang="ja-JP" altLang="en-US" sz="1400" b="1" dirty="0"/>
              <a:t>②思考力・判断力・表現力</a:t>
            </a:r>
            <a:endParaRPr lang="en-US" altLang="ja-JP" sz="1400" b="1" dirty="0"/>
          </a:p>
          <a:p>
            <a:pPr marL="0" indent="0">
              <a:buNone/>
            </a:pPr>
            <a:r>
              <a:rPr kumimoji="1" lang="ja-JP" altLang="en-US" sz="1400" dirty="0"/>
              <a:t>　</a:t>
            </a:r>
            <a:r>
              <a:rPr kumimoji="1" lang="ja-JP" altLang="en-US" sz="1400" b="1" dirty="0"/>
              <a:t>③主体性・多様性・協働性　</a:t>
            </a:r>
            <a:endParaRPr kumimoji="1" lang="en-US" altLang="ja-JP" sz="1400" b="1" dirty="0"/>
          </a:p>
          <a:p>
            <a:pPr marL="0" indent="0">
              <a:buNone/>
            </a:pPr>
            <a:r>
              <a:rPr lang="ja-JP" altLang="en-US" sz="1400" b="1" dirty="0"/>
              <a:t>　　　　　　　　　　　　</a:t>
            </a:r>
            <a:r>
              <a:rPr kumimoji="1" lang="ja-JP" altLang="en-US" sz="1400" dirty="0"/>
              <a:t>を重視する。</a:t>
            </a:r>
            <a:endParaRPr kumimoji="1" lang="en-US" altLang="ja-JP" sz="1400" dirty="0"/>
          </a:p>
          <a:p>
            <a:pPr marL="0" indent="0">
              <a:buNone/>
            </a:pPr>
            <a:r>
              <a:rPr lang="ja-JP" altLang="en-US" sz="1400" dirty="0"/>
              <a:t>　</a:t>
            </a:r>
            <a:r>
              <a:rPr lang="ja-JP" altLang="en-US" sz="1800" dirty="0"/>
              <a:t>特に、</a:t>
            </a:r>
            <a:r>
              <a:rPr lang="ja-JP" altLang="en-US" sz="1800" b="1" dirty="0"/>
              <a:t>動物たちへの想い・気持ち</a:t>
            </a:r>
            <a:endParaRPr lang="en-US" altLang="ja-JP" sz="1800" b="1" dirty="0"/>
          </a:p>
          <a:p>
            <a:pPr marL="0" indent="0">
              <a:buNone/>
            </a:pPr>
            <a:r>
              <a:rPr lang="ja-JP" altLang="en-US" sz="1800" b="1" dirty="0"/>
              <a:t>　　　　　　　　　</a:t>
            </a:r>
            <a:r>
              <a:rPr lang="ja-JP" altLang="en-US" sz="1800" dirty="0"/>
              <a:t>を最重視する。</a:t>
            </a:r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606588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人, 女性, 切る, 病室 が含まれている画像&#10;&#10;自動的に生成された説明">
            <a:extLst>
              <a:ext uri="{FF2B5EF4-FFF2-40B4-BE49-F238E27FC236}">
                <a16:creationId xmlns:a16="http://schemas.microsoft.com/office/drawing/2014/main" id="{AF381B86-7E2C-8075-C36A-4816619DF8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2" r="28559"/>
          <a:stretch/>
        </p:blipFill>
        <p:spPr>
          <a:xfrm>
            <a:off x="3662266" y="10"/>
            <a:ext cx="5481734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F83F75C-D1DD-4ABD-8D2B-1BA1BD513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78" y="590105"/>
            <a:ext cx="3744468" cy="1243584"/>
          </a:xfrm>
        </p:spPr>
        <p:txBody>
          <a:bodyPr anchor="ctr">
            <a:normAutofit/>
          </a:bodyPr>
          <a:lstStyle/>
          <a:p>
            <a:r>
              <a:rPr kumimoji="1"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九動の専願入試（育成型入試）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F1C1D10-4713-4E17-956B-086082F96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178" y="2522949"/>
            <a:ext cx="3959518" cy="374494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ja-JP" altLang="en-US" sz="1300" dirty="0"/>
              <a:t>　</a:t>
            </a:r>
            <a:r>
              <a:rPr lang="ja-JP" altLang="en-US" sz="1400" dirty="0"/>
              <a:t>あなたの「動物が好き！」という才能を発掘し伸ばすために九動は専願入試を強化しました。</a:t>
            </a:r>
            <a:endParaRPr lang="en-US" altLang="ja-JP" sz="1400" dirty="0"/>
          </a:p>
          <a:p>
            <a:pPr marL="0" indent="0">
              <a:buNone/>
            </a:pPr>
            <a:r>
              <a:rPr kumimoji="1" lang="ja-JP" altLang="en-US" sz="1600" b="1" dirty="0"/>
              <a:t>（求めている人材）</a:t>
            </a:r>
            <a:endParaRPr kumimoji="1" lang="en-US" altLang="ja-JP" sz="1600" b="1" dirty="0"/>
          </a:p>
          <a:p>
            <a:pPr marL="0" indent="0">
              <a:buNone/>
            </a:pPr>
            <a:r>
              <a:rPr lang="ja-JP" altLang="en-US" sz="1600" dirty="0"/>
              <a:t>クラスの</a:t>
            </a:r>
            <a:r>
              <a:rPr lang="ja-JP" altLang="en-US" sz="1600" b="1" dirty="0"/>
              <a:t>中心</a:t>
            </a:r>
            <a:r>
              <a:rPr lang="ja-JP" altLang="en-US" sz="1600" dirty="0"/>
              <a:t>となり、将来的には</a:t>
            </a:r>
            <a:r>
              <a:rPr lang="ja-JP" altLang="en-US" sz="1600" b="1" dirty="0"/>
              <a:t>動物業界を担って活躍</a:t>
            </a:r>
            <a:r>
              <a:rPr lang="ja-JP" altLang="en-US" sz="1600" dirty="0"/>
              <a:t>できる人材。</a:t>
            </a:r>
            <a:endParaRPr lang="en-US" altLang="ja-JP" sz="1600" dirty="0"/>
          </a:p>
          <a:p>
            <a:pPr marL="0" indent="0">
              <a:buNone/>
            </a:pPr>
            <a:r>
              <a:rPr lang="ja-JP" altLang="en-US" sz="1600" b="1" dirty="0"/>
              <a:t>（九動の専願入試）</a:t>
            </a:r>
            <a:r>
              <a:rPr lang="ja-JP" altLang="en-US" sz="1600" dirty="0"/>
              <a:t>とは、</a:t>
            </a:r>
            <a:endParaRPr lang="en-US" altLang="ja-JP" sz="1600" dirty="0"/>
          </a:p>
          <a:p>
            <a:pPr marL="0" indent="0">
              <a:buNone/>
            </a:pPr>
            <a:r>
              <a:rPr lang="ja-JP" altLang="en-US" sz="1400" dirty="0"/>
              <a:t>九動で学びたい！動物のことを学びたい！</a:t>
            </a:r>
            <a:endParaRPr lang="en-US" altLang="ja-JP" sz="1400" dirty="0"/>
          </a:p>
          <a:p>
            <a:pPr marL="0" indent="0">
              <a:buNone/>
            </a:pPr>
            <a:r>
              <a:rPr lang="ja-JP" altLang="en-US" sz="1400" dirty="0"/>
              <a:t>動物の仕事がしたい！</a:t>
            </a:r>
            <a:endParaRPr lang="en-US" altLang="ja-JP" sz="1400" dirty="0"/>
          </a:p>
          <a:p>
            <a:pPr marL="0" indent="0">
              <a:buNone/>
            </a:pPr>
            <a:r>
              <a:rPr lang="ja-JP" altLang="en-US" sz="1300" dirty="0"/>
              <a:t>　　</a:t>
            </a:r>
            <a:r>
              <a:rPr lang="ja-JP" altLang="en-US" sz="1600" dirty="0"/>
              <a:t>⇒</a:t>
            </a:r>
            <a:r>
              <a:rPr lang="ja-JP" altLang="en-US" sz="1600" b="1" dirty="0"/>
              <a:t>あなたの意志表明のため</a:t>
            </a:r>
            <a:r>
              <a:rPr lang="ja-JP" altLang="en-US" sz="1600" dirty="0"/>
              <a:t>のもの。</a:t>
            </a:r>
            <a:endParaRPr lang="en-US" altLang="ja-JP" sz="1600" dirty="0"/>
          </a:p>
          <a:p>
            <a:pPr marL="0" indent="0">
              <a:buNone/>
            </a:pPr>
            <a:r>
              <a:rPr lang="ja-JP" altLang="en-US" sz="1600" b="1" dirty="0"/>
              <a:t>（九動プレスクール）</a:t>
            </a:r>
            <a:r>
              <a:rPr lang="ja-JP" altLang="en-US" sz="1600" dirty="0"/>
              <a:t>とは</a:t>
            </a:r>
            <a:endParaRPr lang="en-US" altLang="ja-JP" sz="1600" dirty="0"/>
          </a:p>
          <a:p>
            <a:pPr marL="0" indent="0">
              <a:buNone/>
            </a:pPr>
            <a:r>
              <a:rPr lang="ja-JP" altLang="en-US" sz="1300" dirty="0"/>
              <a:t>　</a:t>
            </a:r>
            <a:r>
              <a:rPr lang="ja-JP" altLang="en-US" sz="1600" dirty="0"/>
              <a:t>そのあなたの想いに答えるものです</a:t>
            </a:r>
            <a:r>
              <a:rPr lang="ja-JP" altLang="en-US" sz="1300" dirty="0"/>
              <a:t>。　</a:t>
            </a:r>
            <a:endParaRPr lang="en-US" altLang="ja-JP" sz="1300" dirty="0"/>
          </a:p>
          <a:p>
            <a:pPr marL="0" indent="0">
              <a:buNone/>
            </a:pPr>
            <a:endParaRPr kumimoji="1" lang="ja-JP" altLang="en-US" sz="1300" dirty="0"/>
          </a:p>
        </p:txBody>
      </p:sp>
    </p:spTree>
    <p:extLst>
      <p:ext uri="{BB962C8B-B14F-4D97-AF65-F5344CB8AC3E}">
        <p14:creationId xmlns:p14="http://schemas.microsoft.com/office/powerpoint/2010/main" val="3661229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71A373-AAA9-4B9F-BA5E-2371CDDDC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19" y="4791550"/>
            <a:ext cx="2973436" cy="1412119"/>
          </a:xfrm>
        </p:spPr>
        <p:txBody>
          <a:bodyPr>
            <a:normAutofit/>
          </a:bodyPr>
          <a:lstStyle/>
          <a:p>
            <a:r>
              <a:rPr kumimoji="1" lang="ja-JP" altLang="en-US" sz="39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九動のプラス</a:t>
            </a:r>
            <a:r>
              <a:rPr kumimoji="1" lang="en-US" altLang="ja-JP" sz="39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α</a:t>
            </a:r>
            <a:r>
              <a:rPr kumimoji="1" lang="ja-JP" altLang="en-US" sz="39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の教育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210A07-1FDB-4C9C-A740-9641F86F8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0903" y="4558430"/>
            <a:ext cx="5874527" cy="22001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ja-JP" altLang="en-US" sz="1400" dirty="0"/>
              <a:t>専願入試合格者には入学前から九動プレスクールで学んでもらえます。専願入試合格者は入学前から動物に関する学習をスタートできます。</a:t>
            </a:r>
            <a:endParaRPr lang="en-US" altLang="ja-JP" sz="1400" dirty="0"/>
          </a:p>
          <a:p>
            <a:pPr marL="0" indent="0">
              <a:buNone/>
            </a:pPr>
            <a:r>
              <a:rPr lang="ja-JP" altLang="en-US" sz="1600" b="1" dirty="0"/>
              <a:t>（九動プレスクールのポイント）</a:t>
            </a:r>
            <a:endParaRPr lang="en-US" altLang="ja-JP" sz="1600" b="1" dirty="0"/>
          </a:p>
          <a:p>
            <a:pPr marL="0" indent="0">
              <a:buNone/>
            </a:pPr>
            <a:r>
              <a:rPr kumimoji="1" lang="ja-JP" altLang="en-US" sz="1400" dirty="0"/>
              <a:t>①入学前に基礎技能（トリミング・飼育）や最新知識を習得し</a:t>
            </a:r>
            <a:r>
              <a:rPr kumimoji="1" lang="ja-JP" altLang="en-US" sz="1400" b="1" dirty="0"/>
              <a:t>視点・技能が上がる</a:t>
            </a:r>
            <a:r>
              <a:rPr kumimoji="1" lang="ja-JP" altLang="en-US" sz="1400" dirty="0"/>
              <a:t>。</a:t>
            </a:r>
            <a:endParaRPr kumimoji="1" lang="en-US" altLang="ja-JP" sz="1400" dirty="0"/>
          </a:p>
          <a:p>
            <a:pPr marL="0" indent="0">
              <a:buNone/>
            </a:pPr>
            <a:r>
              <a:rPr lang="ja-JP" altLang="en-US" sz="1400" dirty="0"/>
              <a:t>②動物業界への認知が深まり、就職に向けての</a:t>
            </a:r>
            <a:r>
              <a:rPr lang="ja-JP" altLang="en-US" sz="1400" b="1" dirty="0"/>
              <a:t>意識が高まり</a:t>
            </a:r>
            <a:r>
              <a:rPr lang="ja-JP" altLang="en-US" sz="1400" dirty="0"/>
              <a:t>学習をスタートできる。</a:t>
            </a:r>
            <a:endParaRPr lang="en-US" altLang="ja-JP" sz="1400" dirty="0"/>
          </a:p>
          <a:p>
            <a:pPr marL="0" indent="0">
              <a:buNone/>
            </a:pPr>
            <a:r>
              <a:rPr kumimoji="1" lang="ja-JP" altLang="en-US" sz="1400" dirty="0"/>
              <a:t>③同じ夢を持つ仲間と</a:t>
            </a:r>
            <a:r>
              <a:rPr kumimoji="1" lang="ja-JP" altLang="en-US" sz="1400" b="1" dirty="0"/>
              <a:t>入学前から仲良く</a:t>
            </a:r>
            <a:r>
              <a:rPr kumimoji="1" lang="ja-JP" altLang="en-US" sz="1400" dirty="0"/>
              <a:t>なれる。</a:t>
            </a:r>
          </a:p>
        </p:txBody>
      </p:sp>
      <p:pic>
        <p:nvPicPr>
          <p:cNvPr id="6" name="図 5" descr="草, 屋外, 人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912F7050-ECE9-44E4-8A6F-A49C9FDB72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9"/>
          <a:stretch/>
        </p:blipFill>
        <p:spPr>
          <a:xfrm>
            <a:off x="20" y="1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5305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プレート, 挿絵 が含まれている画像&#10;&#10;自動的に生成された説明">
            <a:extLst>
              <a:ext uri="{FF2B5EF4-FFF2-40B4-BE49-F238E27FC236}">
                <a16:creationId xmlns:a16="http://schemas.microsoft.com/office/drawing/2014/main" id="{19144911-FDF0-4188-B55A-50B3F14AB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r="4089" b="2"/>
          <a:stretch/>
        </p:blipFill>
        <p:spPr>
          <a:xfrm>
            <a:off x="4073967" y="857255"/>
            <a:ext cx="4795614" cy="51434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8CACAA7-90F4-4566-A048-662336E74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71" y="449969"/>
            <a:ext cx="4465754" cy="2121781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>
                <a:solidFill>
                  <a:srgbClr val="00000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九動の教育</a:t>
            </a:r>
            <a:br>
              <a:rPr kumimoji="1" lang="en-US" altLang="ja-JP" b="1" dirty="0">
                <a:solidFill>
                  <a:srgbClr val="00000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kumimoji="1" lang="ja-JP" altLang="en-US" b="1" dirty="0">
                <a:solidFill>
                  <a:srgbClr val="00000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目標について</a:t>
            </a:r>
            <a:br>
              <a:rPr kumimoji="1" lang="en-US" altLang="ja-JP" sz="1800" dirty="0">
                <a:solidFill>
                  <a:srgbClr val="000000"/>
                </a:solidFill>
                <a:latin typeface="HGS明朝B" panose="02020800000000000000" pitchFamily="18" charset="-128"/>
                <a:ea typeface="HGS明朝B" panose="02020800000000000000" pitchFamily="18" charset="-128"/>
              </a:rPr>
            </a:br>
            <a:br>
              <a:rPr kumimoji="1" lang="en-US" altLang="ja-JP" sz="1800" dirty="0">
                <a:solidFill>
                  <a:srgbClr val="000000"/>
                </a:solidFill>
              </a:rPr>
            </a:br>
            <a:br>
              <a:rPr kumimoji="1" lang="en-US" altLang="ja-JP" sz="1800" dirty="0">
                <a:solidFill>
                  <a:srgbClr val="000000"/>
                </a:solidFill>
              </a:rPr>
            </a:br>
            <a:r>
              <a:rPr kumimoji="1" lang="en-US" altLang="ja-JP" sz="3100" dirty="0">
                <a:solidFill>
                  <a:srgbClr val="000000"/>
                </a:solidFill>
              </a:rPr>
              <a:t>  </a:t>
            </a:r>
            <a:r>
              <a:rPr kumimoji="1" lang="ja-JP" altLang="en-US" sz="3100" b="1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②カリキュラム</a:t>
            </a:r>
            <a:br>
              <a:rPr kumimoji="1" lang="en-US" altLang="ja-JP" sz="3100" b="1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kumimoji="1" lang="ja-JP" altLang="en-US" sz="3100" b="1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　・ポリシー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5CD79DA-0F65-4FBC-8712-6B1099480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20" y="2793504"/>
            <a:ext cx="4465754" cy="391209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kumimoji="1" lang="ja-JP" altLang="en-US" sz="1800" dirty="0">
                <a:solidFill>
                  <a:srgbClr val="000000"/>
                </a:solidFill>
              </a:rPr>
              <a:t>九動には</a:t>
            </a:r>
            <a:r>
              <a:rPr kumimoji="1" lang="ja-JP" altLang="en-US" sz="1800" b="1" dirty="0">
                <a:solidFill>
                  <a:srgbClr val="000000"/>
                </a:solidFill>
              </a:rPr>
              <a:t>三つの教育目標</a:t>
            </a:r>
            <a:r>
              <a:rPr kumimoji="1" lang="ja-JP" altLang="en-US" sz="1800" dirty="0">
                <a:solidFill>
                  <a:srgbClr val="000000"/>
                </a:solidFill>
              </a:rPr>
              <a:t>があります。</a:t>
            </a:r>
            <a:endParaRPr kumimoji="1" lang="en-US" altLang="ja-JP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①命の尊厳を基盤に動物の権利を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　尊重し、かつ</a:t>
            </a:r>
            <a:r>
              <a:rPr kumimoji="1" lang="ja-JP" altLang="en-US" sz="1800" dirty="0">
                <a:solidFill>
                  <a:srgbClr val="000000"/>
                </a:solidFill>
              </a:rPr>
              <a:t>　豊かな人間性を養う。</a:t>
            </a:r>
            <a:endParaRPr kumimoji="1" lang="en-US" altLang="ja-JP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②動物の保健・医療・福祉にかかわる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　専門職と</a:t>
            </a:r>
            <a:r>
              <a:rPr kumimoji="1" lang="ja-JP" altLang="en-US" sz="1800" dirty="0">
                <a:solidFill>
                  <a:srgbClr val="000000"/>
                </a:solidFill>
              </a:rPr>
              <a:t>しての知識・技術及び態度を</a:t>
            </a:r>
            <a:endParaRPr kumimoji="1" lang="en-US" altLang="ja-JP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　養う。</a:t>
            </a:r>
            <a:r>
              <a:rPr kumimoji="1" lang="ja-JP" altLang="en-US" sz="1800" dirty="0">
                <a:solidFill>
                  <a:srgbClr val="000000"/>
                </a:solidFill>
              </a:rPr>
              <a:t>　　　　　　　　　　　　　　　　　　　　　　　　　　　　　　　　　</a:t>
            </a:r>
            <a:endParaRPr kumimoji="1" lang="en-US" altLang="ja-JP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③広い視野に立ち、生涯を通じ課題探求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　と問題</a:t>
            </a:r>
            <a:r>
              <a:rPr kumimoji="1" lang="ja-JP" altLang="en-US" sz="1800" dirty="0">
                <a:solidFill>
                  <a:srgbClr val="000000"/>
                </a:solidFill>
              </a:rPr>
              <a:t>解決力を養う。</a:t>
            </a:r>
            <a:endParaRPr kumimoji="1" lang="en-US" altLang="ja-JP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　卒業後、現場において、</a:t>
            </a:r>
            <a:r>
              <a:rPr lang="ja-JP" altLang="en-US" sz="1800" b="1" dirty="0">
                <a:solidFill>
                  <a:srgbClr val="000000"/>
                </a:solidFill>
              </a:rPr>
              <a:t>即戦力として</a:t>
            </a:r>
            <a:endParaRPr lang="en-US" altLang="ja-JP" sz="18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ja-JP" altLang="en-US" sz="1800" b="1" dirty="0">
                <a:solidFill>
                  <a:srgbClr val="000000"/>
                </a:solidFill>
              </a:rPr>
              <a:t>　働ける</a:t>
            </a:r>
            <a:r>
              <a:rPr kumimoji="1" lang="ja-JP" altLang="en-US" sz="1800" dirty="0">
                <a:solidFill>
                  <a:srgbClr val="000000"/>
                </a:solidFill>
              </a:rPr>
              <a:t>ことを目標にしている。</a:t>
            </a:r>
          </a:p>
        </p:txBody>
      </p:sp>
    </p:spTree>
    <p:extLst>
      <p:ext uri="{BB962C8B-B14F-4D97-AF65-F5344CB8AC3E}">
        <p14:creationId xmlns:p14="http://schemas.microsoft.com/office/powerpoint/2010/main" val="2706110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病室にいる人たち&#10;&#10;中程度の精度で自動的に生成された説明">
            <a:extLst>
              <a:ext uri="{FF2B5EF4-FFF2-40B4-BE49-F238E27FC236}">
                <a16:creationId xmlns:a16="http://schemas.microsoft.com/office/drawing/2014/main" id="{E5D481FB-22B8-7581-D134-14DFE9AF7E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8" b="15825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9" name="図 8" descr="キッチンで作業をしている男性&#10;&#10;低い精度で自動的に生成された説明">
            <a:extLst>
              <a:ext uri="{FF2B5EF4-FFF2-40B4-BE49-F238E27FC236}">
                <a16:creationId xmlns:a16="http://schemas.microsoft.com/office/drawing/2014/main" id="{897E41C3-5A96-4E76-B644-70BC87070B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9" b="3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B62DF10-6F9F-4CFB-BC60-8EB569283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348343"/>
            <a:ext cx="3791603" cy="1754777"/>
          </a:xfrm>
        </p:spPr>
        <p:txBody>
          <a:bodyPr>
            <a:noAutofit/>
          </a:bodyPr>
          <a:lstStyle/>
          <a:p>
            <a:r>
              <a:rPr kumimoji="1"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即戦力をつくる　</a:t>
            </a:r>
            <a:br>
              <a:rPr kumimoji="1" lang="en-US" altLang="ja-JP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kumimoji="1"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九動の教育環境</a:t>
            </a:r>
            <a:br>
              <a:rPr kumimoji="1" lang="en-US" altLang="ja-JP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kumimoji="1"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の秘密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452292-ABA8-4472-994B-0E1695EB5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" y="2648384"/>
            <a:ext cx="4911416" cy="36643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sz="2000" b="1" dirty="0"/>
              <a:t>（動物病院併設という最強の教育環境）</a:t>
            </a:r>
            <a:endParaRPr kumimoji="1" lang="en-US" altLang="ja-JP" sz="2000" b="1" dirty="0"/>
          </a:p>
          <a:p>
            <a:pPr marL="0" indent="0">
              <a:buNone/>
            </a:pPr>
            <a:endParaRPr kumimoji="1" lang="en-US" altLang="ja-JP" sz="1600" dirty="0"/>
          </a:p>
          <a:p>
            <a:pPr marL="0" indent="0">
              <a:buNone/>
            </a:pPr>
            <a:r>
              <a:rPr lang="ja-JP" altLang="en-US" sz="1800" dirty="0"/>
              <a:t>①</a:t>
            </a:r>
            <a:r>
              <a:rPr lang="ja-JP" altLang="en-US" sz="1800" b="1" dirty="0"/>
              <a:t>現場で働く</a:t>
            </a:r>
            <a:r>
              <a:rPr lang="ja-JP" altLang="en-US" sz="1800" dirty="0"/>
              <a:t>獣医師・動物看護師・</a:t>
            </a:r>
            <a:endParaRPr lang="en-US" altLang="ja-JP" sz="1800" dirty="0"/>
          </a:p>
          <a:p>
            <a:pPr marL="0" indent="0">
              <a:buNone/>
            </a:pPr>
            <a:r>
              <a:rPr lang="ja-JP" altLang="en-US" sz="1800" dirty="0"/>
              <a:t>　トリマーから</a:t>
            </a:r>
            <a:r>
              <a:rPr kumimoji="1" lang="ja-JP" altLang="en-US" sz="1800" b="1" dirty="0"/>
              <a:t>直接指導</a:t>
            </a:r>
            <a:r>
              <a:rPr kumimoji="1" lang="ja-JP" altLang="en-US" sz="1800" dirty="0"/>
              <a:t>を受ける</a:t>
            </a:r>
            <a:endParaRPr kumimoji="1" lang="en-US" altLang="ja-JP" sz="1800" dirty="0"/>
          </a:p>
          <a:p>
            <a:pPr marL="0" indent="0">
              <a:buNone/>
            </a:pPr>
            <a:r>
              <a:rPr lang="ja-JP" altLang="en-US" sz="1800" dirty="0"/>
              <a:t>　</a:t>
            </a:r>
            <a:r>
              <a:rPr kumimoji="1" lang="ja-JP" altLang="en-US" sz="1800" dirty="0"/>
              <a:t>ことができる。</a:t>
            </a:r>
            <a:endParaRPr kumimoji="1" lang="en-US" altLang="ja-JP" sz="1800" dirty="0"/>
          </a:p>
          <a:p>
            <a:pPr marL="0" indent="0">
              <a:buNone/>
            </a:pPr>
            <a:r>
              <a:rPr lang="ja-JP" altLang="en-US" sz="1800" dirty="0"/>
              <a:t>②</a:t>
            </a:r>
            <a:r>
              <a:rPr lang="ja-JP" altLang="en-US" sz="1800" b="1" dirty="0"/>
              <a:t>現場実習</a:t>
            </a:r>
            <a:r>
              <a:rPr lang="ja-JP" altLang="en-US" sz="1800" dirty="0"/>
              <a:t>の機会に、</a:t>
            </a:r>
            <a:r>
              <a:rPr lang="ja-JP" altLang="en-US" sz="1800" b="1" dirty="0"/>
              <a:t>生きた知識・</a:t>
            </a:r>
            <a:endParaRPr lang="en-US" altLang="ja-JP" sz="1800" b="1" dirty="0"/>
          </a:p>
          <a:p>
            <a:pPr marL="0" indent="0">
              <a:buNone/>
            </a:pPr>
            <a:r>
              <a:rPr lang="ja-JP" altLang="en-US" sz="1800" b="1" dirty="0"/>
              <a:t>　技術</a:t>
            </a:r>
            <a:r>
              <a:rPr lang="ja-JP" altLang="en-US" sz="1800" dirty="0"/>
              <a:t>を</a:t>
            </a:r>
            <a:r>
              <a:rPr kumimoji="1" lang="ja-JP" altLang="en-US" sz="1800" dirty="0"/>
              <a:t>身につけることができる。</a:t>
            </a:r>
            <a:endParaRPr kumimoji="1" lang="en-US" altLang="ja-JP" sz="1800" dirty="0"/>
          </a:p>
          <a:p>
            <a:pPr marL="0" indent="0">
              <a:buNone/>
            </a:pPr>
            <a:r>
              <a:rPr lang="ja-JP" altLang="en-US" sz="1800" dirty="0"/>
              <a:t>③日常的に現場に接することで、</a:t>
            </a:r>
            <a:endParaRPr lang="en-US" altLang="ja-JP" sz="1800" dirty="0"/>
          </a:p>
          <a:p>
            <a:pPr marL="0" indent="0">
              <a:buNone/>
            </a:pPr>
            <a:r>
              <a:rPr lang="ja-JP" altLang="en-US" sz="1800" b="1" dirty="0"/>
              <a:t>　社会人になった</a:t>
            </a:r>
            <a:r>
              <a:rPr kumimoji="1" lang="ja-JP" altLang="en-US" sz="1800" b="1" dirty="0"/>
              <a:t>自分をイメージ</a:t>
            </a:r>
            <a:endParaRPr kumimoji="1" lang="en-US" altLang="ja-JP" sz="1800" b="1" dirty="0"/>
          </a:p>
          <a:p>
            <a:pPr marL="0" indent="0">
              <a:buNone/>
            </a:pPr>
            <a:r>
              <a:rPr lang="ja-JP" altLang="en-US" sz="1800" b="1" dirty="0"/>
              <a:t>　</a:t>
            </a:r>
            <a:r>
              <a:rPr kumimoji="1" lang="ja-JP" altLang="en-US" sz="1800" dirty="0"/>
              <a:t>しながら学習できる。</a:t>
            </a:r>
          </a:p>
        </p:txBody>
      </p:sp>
    </p:spTree>
    <p:extLst>
      <p:ext uri="{BB962C8B-B14F-4D97-AF65-F5344CB8AC3E}">
        <p14:creationId xmlns:p14="http://schemas.microsoft.com/office/powerpoint/2010/main" val="4149708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871FD5-AD76-4E17-BA1C-1F73C487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576" y="647883"/>
            <a:ext cx="3771894" cy="1106424"/>
          </a:xfrm>
        </p:spPr>
        <p:txBody>
          <a:bodyPr>
            <a:noAutofit/>
          </a:bodyPr>
          <a:lstStyle/>
          <a:p>
            <a:r>
              <a:rPr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九動独自の</a:t>
            </a:r>
            <a:br>
              <a:rPr lang="en-US" altLang="ja-JP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カリキュラム</a:t>
            </a:r>
            <a:br>
              <a:rPr lang="en-US" altLang="ja-JP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の特長①</a:t>
            </a:r>
            <a:endParaRPr kumimoji="1" lang="ja-JP" altLang="en-US" sz="4000" b="1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E40FE18-1AE6-4740-8497-ADCD89376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173" y="2368295"/>
            <a:ext cx="4448548" cy="401925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ja-JP" sz="400" b="1" dirty="0"/>
          </a:p>
          <a:p>
            <a:pPr marL="0" indent="0">
              <a:buNone/>
            </a:pPr>
            <a:r>
              <a:rPr lang="en-US" altLang="ja-JP" sz="6400" b="1" dirty="0"/>
              <a:t>1</a:t>
            </a:r>
            <a:r>
              <a:rPr lang="ja-JP" altLang="en-US" sz="6400" b="1" dirty="0"/>
              <a:t>年生のカリキュラム</a:t>
            </a:r>
            <a:endParaRPr lang="en-US" altLang="ja-JP" sz="6400" b="1" dirty="0"/>
          </a:p>
          <a:p>
            <a:pPr marL="0" indent="0">
              <a:buNone/>
            </a:pPr>
            <a:r>
              <a:rPr lang="ja-JP" altLang="en-US" sz="5600" b="1" dirty="0"/>
              <a:t>①どの学科も共通科目の履修で総合的に学べる。</a:t>
            </a:r>
            <a:endParaRPr lang="en-US" altLang="ja-JP" sz="5600" b="1" dirty="0"/>
          </a:p>
          <a:p>
            <a:pPr marL="0" indent="0">
              <a:buNone/>
            </a:pPr>
            <a:r>
              <a:rPr lang="ja-JP" altLang="en-US" sz="4800" dirty="0"/>
              <a:t>　動物業界には、どの分野にも共通で必要な知識・技能が</a:t>
            </a:r>
            <a:endParaRPr lang="en-US" altLang="ja-JP" sz="4800" dirty="0"/>
          </a:p>
          <a:p>
            <a:pPr marL="0" indent="0">
              <a:buNone/>
            </a:pPr>
            <a:r>
              <a:rPr lang="ja-JP" altLang="en-US" sz="4800" dirty="0"/>
              <a:t>　あります。そのため１年次に</a:t>
            </a:r>
            <a:r>
              <a:rPr lang="ja-JP" altLang="en-US" sz="4800" b="1" dirty="0"/>
              <a:t>基本領域を総合的に</a:t>
            </a:r>
            <a:endParaRPr lang="en-US" altLang="ja-JP" sz="4800" b="1" dirty="0"/>
          </a:p>
          <a:p>
            <a:pPr marL="0" indent="0">
              <a:buNone/>
            </a:pPr>
            <a:r>
              <a:rPr lang="ja-JP" altLang="en-US" sz="4800" dirty="0"/>
              <a:t>　</a:t>
            </a:r>
            <a:r>
              <a:rPr lang="ja-JP" altLang="en-US" sz="4800" b="1" dirty="0"/>
              <a:t>学びます。</a:t>
            </a:r>
            <a:r>
              <a:rPr lang="ja-JP" altLang="en-US" sz="4800" dirty="0"/>
              <a:t>また、１年間の学習を通して自分の進路・</a:t>
            </a:r>
            <a:endParaRPr lang="en-US" altLang="ja-JP" sz="4800" dirty="0"/>
          </a:p>
          <a:p>
            <a:pPr marL="0" indent="0">
              <a:buNone/>
            </a:pPr>
            <a:r>
              <a:rPr lang="ja-JP" altLang="en-US" sz="4800" dirty="0"/>
              <a:t>　専門分野をしっかりと選択できるシステム（２年進級時</a:t>
            </a:r>
            <a:endParaRPr lang="en-US" altLang="ja-JP" sz="4800" dirty="0"/>
          </a:p>
          <a:p>
            <a:pPr marL="0" indent="0">
              <a:buNone/>
            </a:pPr>
            <a:r>
              <a:rPr lang="ja-JP" altLang="en-US" sz="4800" dirty="0"/>
              <a:t>　に</a:t>
            </a:r>
            <a:r>
              <a:rPr lang="ja-JP" altLang="en-US" sz="4800" b="1" dirty="0"/>
              <a:t>学科変更が可能</a:t>
            </a:r>
            <a:r>
              <a:rPr lang="ja-JP" altLang="en-US" sz="4800" dirty="0"/>
              <a:t>）になっています。</a:t>
            </a:r>
            <a:endParaRPr lang="en-US" altLang="ja-JP" sz="4800" dirty="0"/>
          </a:p>
          <a:p>
            <a:pPr marL="0" indent="0">
              <a:buNone/>
            </a:pPr>
            <a:r>
              <a:rPr lang="ja-JP" altLang="en-US" sz="5600" dirty="0"/>
              <a:t>②</a:t>
            </a:r>
            <a:r>
              <a:rPr lang="ja-JP" altLang="en-US" sz="5600" b="1" dirty="0"/>
              <a:t>１年間にわたる飼育実習と終生飼育</a:t>
            </a:r>
            <a:endParaRPr lang="en-US" altLang="ja-JP" sz="5600" b="1" dirty="0"/>
          </a:p>
          <a:p>
            <a:pPr marL="0" indent="0">
              <a:buNone/>
            </a:pPr>
            <a:r>
              <a:rPr lang="ja-JP" altLang="en-US" sz="4800" dirty="0"/>
              <a:t>　約</a:t>
            </a:r>
            <a:r>
              <a:rPr lang="en-US" altLang="ja-JP" sz="4800" dirty="0"/>
              <a:t>100</a:t>
            </a:r>
            <a:r>
              <a:rPr lang="ja-JP" altLang="en-US" sz="4800" dirty="0"/>
              <a:t>頭の飼育動物のお世話をすることで、</a:t>
            </a:r>
            <a:r>
              <a:rPr lang="ja-JP" altLang="en-US" sz="4800" b="1" dirty="0"/>
              <a:t>命に対する</a:t>
            </a:r>
            <a:endParaRPr lang="en-US" altLang="ja-JP" sz="4800" b="1" dirty="0"/>
          </a:p>
          <a:p>
            <a:pPr marL="0" indent="0">
              <a:buNone/>
            </a:pPr>
            <a:r>
              <a:rPr lang="ja-JP" altLang="en-US" sz="4800" dirty="0"/>
              <a:t>　</a:t>
            </a:r>
            <a:r>
              <a:rPr lang="ja-JP" altLang="en-US" sz="4800" b="1" dirty="0"/>
              <a:t>責任感</a:t>
            </a:r>
            <a:r>
              <a:rPr lang="ja-JP" altLang="en-US" sz="4800" dirty="0"/>
              <a:t>・</a:t>
            </a:r>
            <a:r>
              <a:rPr lang="ja-JP" altLang="en-US" sz="4800" b="1" dirty="0"/>
              <a:t>チームワーク</a:t>
            </a:r>
            <a:r>
              <a:rPr lang="ja-JP" altLang="en-US" sz="4800" dirty="0"/>
              <a:t>・</a:t>
            </a:r>
            <a:r>
              <a:rPr lang="ja-JP" altLang="en-US" sz="4800" b="1" dirty="0"/>
              <a:t>コミュニケーション能力</a:t>
            </a:r>
            <a:r>
              <a:rPr lang="ja-JP" altLang="en-US" sz="4800" dirty="0"/>
              <a:t>・</a:t>
            </a:r>
            <a:endParaRPr lang="en-US" altLang="ja-JP" sz="4800" dirty="0"/>
          </a:p>
          <a:p>
            <a:pPr marL="0" indent="0">
              <a:buNone/>
            </a:pPr>
            <a:r>
              <a:rPr lang="ja-JP" altLang="en-US" sz="4800" dirty="0"/>
              <a:t>　</a:t>
            </a:r>
            <a:r>
              <a:rPr lang="ja-JP" altLang="en-US" sz="4800" b="1" dirty="0"/>
              <a:t>動物の取り扱い方</a:t>
            </a:r>
            <a:r>
              <a:rPr lang="ja-JP" altLang="en-US" sz="4800" dirty="0"/>
              <a:t>を身につけることができます。</a:t>
            </a:r>
            <a:r>
              <a:rPr lang="ja-JP" altLang="en-US" sz="4800" b="1" dirty="0"/>
              <a:t>生涯</a:t>
            </a:r>
            <a:endParaRPr lang="en-US" altLang="ja-JP" sz="4800" b="1" dirty="0"/>
          </a:p>
          <a:p>
            <a:pPr marL="0" indent="0">
              <a:buNone/>
            </a:pPr>
            <a:r>
              <a:rPr lang="ja-JP" altLang="en-US" sz="4800" dirty="0"/>
              <a:t>　</a:t>
            </a:r>
            <a:r>
              <a:rPr lang="ja-JP" altLang="en-US" sz="4800" b="1" dirty="0"/>
              <a:t>飼育</a:t>
            </a:r>
            <a:r>
              <a:rPr lang="ja-JP" altLang="en-US" sz="4800" dirty="0"/>
              <a:t>を基本とする九動では、自ら</a:t>
            </a:r>
            <a:r>
              <a:rPr lang="ja-JP" altLang="en-US" sz="4800" b="1" dirty="0"/>
              <a:t>飼育動物の死</a:t>
            </a:r>
            <a:r>
              <a:rPr lang="ja-JP" altLang="en-US" sz="4800" dirty="0"/>
              <a:t>に</a:t>
            </a:r>
            <a:endParaRPr lang="en-US" altLang="ja-JP" sz="4800" dirty="0"/>
          </a:p>
          <a:p>
            <a:pPr marL="0" indent="0">
              <a:buNone/>
            </a:pPr>
            <a:r>
              <a:rPr lang="ja-JP" altLang="en-US" sz="4800" dirty="0"/>
              <a:t>　臨み、</a:t>
            </a:r>
            <a:r>
              <a:rPr lang="ja-JP" altLang="en-US" sz="4800" b="1" dirty="0"/>
              <a:t>命の尊厳</a:t>
            </a:r>
            <a:r>
              <a:rPr lang="ja-JP" altLang="en-US" sz="4800" dirty="0"/>
              <a:t>について学びます。また、</a:t>
            </a:r>
            <a:endParaRPr lang="en-US" altLang="ja-JP" sz="4800" dirty="0"/>
          </a:p>
          <a:p>
            <a:pPr marL="0" indent="0">
              <a:buNone/>
            </a:pPr>
            <a:r>
              <a:rPr lang="ja-JP" altLang="en-US" sz="4800" dirty="0"/>
              <a:t>　</a:t>
            </a:r>
            <a:r>
              <a:rPr lang="ja-JP" altLang="en-US" sz="4800" b="1" dirty="0"/>
              <a:t>ハンディキャップを持った飼育動物</a:t>
            </a:r>
            <a:r>
              <a:rPr lang="ja-JP" altLang="en-US" sz="4800" dirty="0"/>
              <a:t>に接することで</a:t>
            </a:r>
            <a:endParaRPr lang="en-US" altLang="ja-JP" sz="4800" dirty="0"/>
          </a:p>
          <a:p>
            <a:pPr marL="0" indent="0">
              <a:buNone/>
            </a:pPr>
            <a:r>
              <a:rPr lang="ja-JP" altLang="en-US" sz="4800" dirty="0"/>
              <a:t>　</a:t>
            </a:r>
            <a:r>
              <a:rPr lang="ja-JP" altLang="en-US" sz="4800" b="1" dirty="0"/>
              <a:t>観察力・看護技術</a:t>
            </a:r>
            <a:r>
              <a:rPr lang="ja-JP" altLang="en-US" sz="4800" dirty="0"/>
              <a:t>に磨きがかかります。</a:t>
            </a:r>
            <a:endParaRPr lang="en-US" altLang="ja-JP" sz="4800" dirty="0"/>
          </a:p>
          <a:p>
            <a:pPr marL="0" indent="0">
              <a:buNone/>
            </a:pPr>
            <a:endParaRPr kumimoji="1" lang="en-US" altLang="ja-JP" sz="400" dirty="0"/>
          </a:p>
          <a:p>
            <a:pPr marL="0" indent="0">
              <a:buNone/>
            </a:pPr>
            <a:endParaRPr lang="en-US" altLang="ja-JP" sz="400" dirty="0"/>
          </a:p>
          <a:p>
            <a:pPr marL="0" indent="0">
              <a:buNone/>
            </a:pPr>
            <a:endParaRPr lang="en-US" altLang="ja-JP" sz="400" dirty="0"/>
          </a:p>
          <a:p>
            <a:pPr marL="0" indent="0">
              <a:buNone/>
            </a:pPr>
            <a:endParaRPr lang="en-US" altLang="ja-JP" sz="400" dirty="0"/>
          </a:p>
          <a:p>
            <a:pPr marL="0" indent="0">
              <a:buNone/>
            </a:pPr>
            <a:endParaRPr lang="en-US" altLang="ja-JP" sz="400" dirty="0"/>
          </a:p>
          <a:p>
            <a:pPr marL="0" indent="0">
              <a:buNone/>
            </a:pPr>
            <a:r>
              <a:rPr lang="ja-JP" altLang="en-US" sz="400" dirty="0"/>
              <a:t>　</a:t>
            </a:r>
            <a:endParaRPr lang="en-US" altLang="ja-JP" sz="400" dirty="0"/>
          </a:p>
          <a:p>
            <a:pPr marL="0" indent="0">
              <a:buNone/>
            </a:pPr>
            <a:r>
              <a:rPr lang="ja-JP" altLang="en-US" sz="400" dirty="0"/>
              <a:t>　</a:t>
            </a:r>
            <a:endParaRPr lang="en-US" altLang="ja-JP" sz="400" dirty="0"/>
          </a:p>
          <a:p>
            <a:pPr marL="0" indent="0">
              <a:buNone/>
            </a:pPr>
            <a:r>
              <a:rPr lang="ja-JP" altLang="en-US" sz="400" dirty="0"/>
              <a:t>　</a:t>
            </a:r>
            <a:endParaRPr lang="en-US" altLang="ja-JP" sz="400" dirty="0"/>
          </a:p>
          <a:p>
            <a:pPr marL="0" indent="0">
              <a:buNone/>
            </a:pPr>
            <a:r>
              <a:rPr lang="ja-JP" altLang="en-US" sz="400" dirty="0"/>
              <a:t>　</a:t>
            </a:r>
            <a:endParaRPr lang="en-US" altLang="ja-JP" sz="400" dirty="0"/>
          </a:p>
          <a:p>
            <a:pPr marL="0" indent="0">
              <a:buNone/>
            </a:pPr>
            <a:r>
              <a:rPr kumimoji="1" lang="ja-JP" altLang="en-US" sz="400" dirty="0"/>
              <a:t>　</a:t>
            </a:r>
          </a:p>
        </p:txBody>
      </p:sp>
      <p:pic>
        <p:nvPicPr>
          <p:cNvPr id="6" name="図 5" descr="病室のベッドで寝ている男性&#10;&#10;中程度の精度で自動的に生成された説明">
            <a:extLst>
              <a:ext uri="{FF2B5EF4-FFF2-40B4-BE49-F238E27FC236}">
                <a16:creationId xmlns:a16="http://schemas.microsoft.com/office/drawing/2014/main" id="{C736B711-FA18-8957-0856-20DD048466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" r="32690" b="3"/>
          <a:stretch/>
        </p:blipFill>
        <p:spPr>
          <a:xfrm rot="5400000">
            <a:off x="5121351" y="-377902"/>
            <a:ext cx="3337559" cy="4093363"/>
          </a:xfrm>
          <a:prstGeom prst="rect">
            <a:avLst/>
          </a:prstGeom>
        </p:spPr>
      </p:pic>
      <p:pic>
        <p:nvPicPr>
          <p:cNvPr id="9" name="図 8" descr="人, 屋内, テーブル, 食品 が含まれている画像&#10;&#10;自動的に生成された説明">
            <a:extLst>
              <a:ext uri="{FF2B5EF4-FFF2-40B4-BE49-F238E27FC236}">
                <a16:creationId xmlns:a16="http://schemas.microsoft.com/office/drawing/2014/main" id="{2D6479FE-E066-672B-BF12-7B76808AF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3" r="-4" b="8177"/>
          <a:stretch/>
        </p:blipFill>
        <p:spPr>
          <a:xfrm>
            <a:off x="4743442" y="3520439"/>
            <a:ext cx="4093363" cy="3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65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屋内, 人, 立つ, 若い が含まれている画像&#10;&#10;自動的に生成された説明">
            <a:extLst>
              <a:ext uri="{FF2B5EF4-FFF2-40B4-BE49-F238E27FC236}">
                <a16:creationId xmlns:a16="http://schemas.microsoft.com/office/drawing/2014/main" id="{02DD2BAD-B010-4650-B438-DB37A873C1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r="1" b="1"/>
          <a:stretch/>
        </p:blipFill>
        <p:spPr>
          <a:xfrm>
            <a:off x="6396990" y="10"/>
            <a:ext cx="274701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図 4" descr="人, 屋外, 男, 少年 が含まれている画像&#10;&#10;自動的に生成された説明">
            <a:extLst>
              <a:ext uri="{FF2B5EF4-FFF2-40B4-BE49-F238E27FC236}">
                <a16:creationId xmlns:a16="http://schemas.microsoft.com/office/drawing/2014/main" id="{AA54E63F-EE7C-4933-91AB-A4359AC4F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9" r="8856" b="-4"/>
          <a:stretch/>
        </p:blipFill>
        <p:spPr>
          <a:xfrm>
            <a:off x="3836485" y="10"/>
            <a:ext cx="3088583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図 7" descr="鏡の前に立っている犬&#10;&#10;中程度の精度で自動的に生成された説明">
            <a:extLst>
              <a:ext uri="{FF2B5EF4-FFF2-40B4-BE49-F238E27FC236}">
                <a16:creationId xmlns:a16="http://schemas.microsoft.com/office/drawing/2014/main" id="{75585E27-E981-FFE8-4CB3-06488DFC95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1" r="-3" b="-3"/>
          <a:stretch/>
        </p:blipFill>
        <p:spPr>
          <a:xfrm>
            <a:off x="3876264" y="3456432"/>
            <a:ext cx="5267735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CB3EE0A-1B18-42B8-BBFB-5DF1AE769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685800"/>
            <a:ext cx="3691753" cy="1325563"/>
          </a:xfrm>
        </p:spPr>
        <p:txBody>
          <a:bodyPr>
            <a:noAutofit/>
          </a:bodyPr>
          <a:lstStyle/>
          <a:p>
            <a:r>
              <a:rPr kumimoji="1"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九動独自の</a:t>
            </a:r>
            <a:br>
              <a:rPr kumimoji="1" lang="en-US" altLang="ja-JP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kumimoji="1"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カリキュラム</a:t>
            </a:r>
            <a:br>
              <a:rPr kumimoji="1" lang="en-US" altLang="ja-JP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kumimoji="1" lang="ja-JP" altLang="en-US" sz="40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の特長②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F66D1F-A8B4-4D8C-AB9D-7B13C279D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83" y="2403679"/>
            <a:ext cx="3977774" cy="4169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1600" dirty="0"/>
              <a:t>2</a:t>
            </a:r>
            <a:r>
              <a:rPr kumimoji="1" lang="ja-JP" altLang="en-US" sz="1600" dirty="0"/>
              <a:t>・</a:t>
            </a:r>
            <a:r>
              <a:rPr kumimoji="1" lang="en-US" altLang="ja-JP" sz="1600" dirty="0"/>
              <a:t>3</a:t>
            </a:r>
            <a:r>
              <a:rPr kumimoji="1" lang="ja-JP" altLang="en-US" sz="1600" dirty="0"/>
              <a:t>年生のカリキュラム　　</a:t>
            </a:r>
            <a:endParaRPr kumimoji="1" lang="en-US" altLang="ja-JP" sz="1600" dirty="0"/>
          </a:p>
          <a:p>
            <a:pPr marL="0" indent="0">
              <a:buNone/>
            </a:pPr>
            <a:r>
              <a:rPr lang="ja-JP" altLang="en-US" sz="1200" dirty="0"/>
              <a:t>各分野とも</a:t>
            </a:r>
            <a:r>
              <a:rPr lang="ja-JP" altLang="en-US" sz="1200" b="1" dirty="0"/>
              <a:t>専門性・実習</a:t>
            </a:r>
            <a:r>
              <a:rPr lang="ja-JP" altLang="en-US" sz="1200" dirty="0"/>
              <a:t>を重視したカリキュラム</a:t>
            </a:r>
            <a:endParaRPr lang="en-US" altLang="ja-JP" sz="1200" dirty="0"/>
          </a:p>
          <a:p>
            <a:pPr marL="0" indent="0">
              <a:buNone/>
            </a:pPr>
            <a:r>
              <a:rPr kumimoji="1" lang="ja-JP" altLang="en-US" sz="1200" dirty="0"/>
              <a:t>（</a:t>
            </a:r>
            <a:r>
              <a:rPr kumimoji="1" lang="ja-JP" altLang="en-US" sz="1400" dirty="0"/>
              <a:t>動物看護学科）３年制</a:t>
            </a:r>
            <a:endParaRPr kumimoji="1" lang="en-US" altLang="ja-JP" sz="1400" dirty="0"/>
          </a:p>
          <a:p>
            <a:pPr marL="0" indent="0">
              <a:buNone/>
            </a:pPr>
            <a:r>
              <a:rPr lang="ja-JP" altLang="en-US" sz="1200" dirty="0"/>
              <a:t>　</a:t>
            </a:r>
            <a:r>
              <a:rPr lang="ja-JP" altLang="en-US" sz="1200" b="1" dirty="0"/>
              <a:t>動物看護師の国家資格化</a:t>
            </a:r>
            <a:r>
              <a:rPr lang="ja-JP" altLang="en-US" sz="1200" dirty="0"/>
              <a:t>に伴い</a:t>
            </a:r>
            <a:r>
              <a:rPr lang="ja-JP" altLang="en-US" sz="1200" b="1" dirty="0"/>
              <a:t>３年制</a:t>
            </a:r>
            <a:r>
              <a:rPr lang="ja-JP" altLang="en-US" sz="1200" dirty="0"/>
              <a:t>になりました。</a:t>
            </a:r>
            <a:endParaRPr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　</a:t>
            </a:r>
            <a:r>
              <a:rPr lang="ja-JP" altLang="en-US" sz="1200" b="1" dirty="0"/>
              <a:t>愛玩動物看護師試験合格</a:t>
            </a:r>
            <a:r>
              <a:rPr lang="ja-JP" altLang="en-US" sz="1200" dirty="0"/>
              <a:t>を目指し講義・実習を含め</a:t>
            </a:r>
            <a:endParaRPr lang="en-US" altLang="ja-JP" sz="1200" dirty="0"/>
          </a:p>
          <a:p>
            <a:pPr marL="0" indent="0">
              <a:buNone/>
            </a:pPr>
            <a:r>
              <a:rPr kumimoji="1" lang="ja-JP" altLang="en-US" sz="1200" dirty="0"/>
              <a:t>　看護の様々の分野を学びます。</a:t>
            </a:r>
            <a:endParaRPr kumimoji="1" lang="en-US" altLang="ja-JP" sz="1200" dirty="0"/>
          </a:p>
          <a:p>
            <a:pPr marL="0" indent="0">
              <a:buNone/>
            </a:pPr>
            <a:r>
              <a:rPr lang="ja-JP" altLang="en-US" sz="1400" dirty="0"/>
              <a:t>（動物管理学科）２年制</a:t>
            </a:r>
            <a:endParaRPr lang="en-US" altLang="ja-JP" sz="1400" dirty="0"/>
          </a:p>
          <a:p>
            <a:pPr marL="0" indent="0">
              <a:buNone/>
            </a:pPr>
            <a:r>
              <a:rPr kumimoji="1" lang="ja-JP" altLang="en-US" sz="1200" dirty="0"/>
              <a:t>　犬の訓練・行動学等を中心に、熊本市動植物園</a:t>
            </a:r>
            <a:endParaRPr kumimoji="1" lang="en-US" altLang="ja-JP" sz="1200" dirty="0"/>
          </a:p>
          <a:p>
            <a:pPr marL="0" indent="0">
              <a:buNone/>
            </a:pPr>
            <a:r>
              <a:rPr kumimoji="1" lang="ja-JP" altLang="en-US" sz="1200" dirty="0"/>
              <a:t>　・</a:t>
            </a:r>
            <a:r>
              <a:rPr lang="ja-JP" altLang="en-US" sz="1200" dirty="0"/>
              <a:t>熊本県愛護センターの</a:t>
            </a:r>
            <a:r>
              <a:rPr lang="ja-JP" altLang="en-US" sz="1200" b="1" dirty="0"/>
              <a:t>実習で現場が体験</a:t>
            </a:r>
            <a:r>
              <a:rPr lang="ja-JP" altLang="en-US" sz="1200" dirty="0"/>
              <a:t>できます。</a:t>
            </a:r>
            <a:endParaRPr lang="en-US" altLang="ja-JP" sz="1200" dirty="0"/>
          </a:p>
          <a:p>
            <a:pPr marL="0" indent="0">
              <a:buNone/>
            </a:pPr>
            <a:r>
              <a:rPr kumimoji="1" lang="ja-JP" altLang="en-US" sz="1400" dirty="0"/>
              <a:t>（動物管理学科トリマー科）２年制</a:t>
            </a:r>
            <a:endParaRPr kumimoji="1" lang="en-US" altLang="ja-JP" sz="1400" dirty="0"/>
          </a:p>
          <a:p>
            <a:pPr marL="0" indent="0">
              <a:buNone/>
            </a:pPr>
            <a:r>
              <a:rPr lang="ja-JP" altLang="en-US" sz="1200" dirty="0"/>
              <a:t>　</a:t>
            </a:r>
            <a:r>
              <a:rPr lang="ja-JP" altLang="en-US" sz="1200" b="1" dirty="0"/>
              <a:t>週</a:t>
            </a:r>
            <a:r>
              <a:rPr lang="en-US" altLang="ja-JP" sz="1200" b="1" dirty="0"/>
              <a:t>4</a:t>
            </a:r>
            <a:r>
              <a:rPr lang="ja-JP" altLang="en-US" sz="1200" b="1" dirty="0"/>
              <a:t>回のトリミング実習</a:t>
            </a:r>
            <a:r>
              <a:rPr lang="ja-JP" altLang="en-US" sz="1200" dirty="0"/>
              <a:t>で、モデル犬を実際に</a:t>
            </a:r>
            <a:endParaRPr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　カットする</a:t>
            </a:r>
            <a:r>
              <a:rPr kumimoji="1" lang="ja-JP" altLang="en-US" sz="1200" dirty="0"/>
              <a:t>ことで、</a:t>
            </a:r>
            <a:r>
              <a:rPr kumimoji="1" lang="ja-JP" altLang="en-US" sz="1200" b="1" dirty="0"/>
              <a:t>様々な犬種のカット技術</a:t>
            </a:r>
            <a:r>
              <a:rPr kumimoji="1" lang="ja-JP" altLang="en-US" sz="1200" dirty="0"/>
              <a:t>を</a:t>
            </a:r>
            <a:endParaRPr kumimoji="1" lang="en-US" altLang="ja-JP" sz="1200" dirty="0"/>
          </a:p>
          <a:p>
            <a:pPr marL="0" indent="0">
              <a:buNone/>
            </a:pPr>
            <a:r>
              <a:rPr lang="ja-JP" altLang="en-US" sz="1200" dirty="0"/>
              <a:t>　</a:t>
            </a:r>
            <a:r>
              <a:rPr kumimoji="1" lang="ja-JP" altLang="en-US" sz="1200" dirty="0"/>
              <a:t>習得できます。</a:t>
            </a:r>
          </a:p>
        </p:txBody>
      </p:sp>
    </p:spTree>
    <p:extLst>
      <p:ext uri="{BB962C8B-B14F-4D97-AF65-F5344CB8AC3E}">
        <p14:creationId xmlns:p14="http://schemas.microsoft.com/office/powerpoint/2010/main" val="3114231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テーマ">
  <a:themeElements>
    <a:clrScheme name="Office 2013 - 2022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1365</TotalTime>
  <Words>1885</Words>
  <Application>Microsoft Office PowerPoint</Application>
  <PresentationFormat>画面に合わせる (4:3)</PresentationFormat>
  <Paragraphs>137</Paragraphs>
  <Slides>12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1" baseType="lpstr">
      <vt:lpstr>HGPｺﾞｼｯｸE</vt:lpstr>
      <vt:lpstr>HGP創英角ｺﾞｼｯｸUB</vt:lpstr>
      <vt:lpstr>HGP明朝B</vt:lpstr>
      <vt:lpstr>HGP明朝E</vt:lpstr>
      <vt:lpstr>HGS明朝B</vt:lpstr>
      <vt:lpstr>Arial</vt:lpstr>
      <vt:lpstr>Calibri</vt:lpstr>
      <vt:lpstr>Calibri Light</vt:lpstr>
      <vt:lpstr>Office 2013 - 2022 テーマ</vt:lpstr>
      <vt:lpstr>九州動物学院の３つのポリシーと新しくなった 専願入試体制！</vt:lpstr>
      <vt:lpstr> 九動の募集 　　方針について    ①アドミッション 　　　　　　　・ポリシー</vt:lpstr>
      <vt:lpstr>九動入試 　の特長</vt:lpstr>
      <vt:lpstr>九動の専願入試（育成型入試）</vt:lpstr>
      <vt:lpstr>九動のプラスαの教育</vt:lpstr>
      <vt:lpstr>九動の教育 目標について     ②カリキュラム 　　　　　　・ポリシー</vt:lpstr>
      <vt:lpstr>即戦力をつくる　 九動の教育環境 の秘密</vt:lpstr>
      <vt:lpstr>九動独自の カリキュラム の特長①</vt:lpstr>
      <vt:lpstr>九動独自の カリキュラム の特長②</vt:lpstr>
      <vt:lpstr>九動の到達 目標について     ③ディプロマ 　　　　　・ポリシー</vt:lpstr>
      <vt:lpstr>九動のインターンシップと就職支援</vt:lpstr>
      <vt:lpstr>　　　　　　　　　　　　主な就職先 【熊 本】 熊本市動植物園・阿蘇カドリードミニオン・阿蘇ミルク牧場・阿蘇ファームランド・熊本県動物愛護センター アニマルフレンズ熊本・熊本市動物愛護センター・阿部牧場・馬場飼料旭志農場・ありあけ幸鷹牧場㈱・坪井種鶏孵化場・松尾愛犬訓練学校・玉名ドッグスクール・老犬ホームトップ・九州動物学院・竜之介動物病院・阿蘇動物病院・吉田動物病院・動物病院たまとぽち・AGOペットクリニック・ともだ動物病院・よもぎ動物病院・やまもと動物病院・星子動物病院・なかじま動物病院・松村犬猫病院・吉田獣医科病院・熊本動物病院・どうそペットクリニック・尾崎ペットクリニック・アニマル動物病院・烏城ペットクリニック・きくなん動物病院・中央動物病院・さくら動物病院・大津動物医療センター・たかた動物病院・きくちスマイル動物病院・ほっぺ犬猫病院・このは動物病院・さくま動物医療センター・佐藤動物病院・こざん動物病院・みやがわ動物病院・光の森にしぐち動物病院・こがペットクリニック・神西ペットクリニック・健軍よしい動物病院・まつばせペットクリニック・山城どうぶつ病院・あきやま動物病院・グリーンヒル動物病院・一二三ペットクリニック・滝川ペットクリニック・ちあき犬と猫のクリニック・こざん動物病院・こすみ動物病院・戸島ふじもと動物病院・アイジュ動物クリニック・水前寺ペットクリニック・イオンペット(株)・ﾍﾟｯﾄサロンM‘S ・スタードッグス・わんわんランドアグリ・Pet Plus・ PETLAND(菊陽店・東町店・本山店・上嘉島店・田崎店・熊本店)・Coo ＆RIKU (熊本店・宇土店・玉名店)・マイ犬シャンプースポット・ペットハウスマリ・Pet rezort R-one (江津店・本荘店)・ワンラブ・㈱ドリーム・阿蘇ブルービーガーデン・メディフォード㈱・㈱フジチク 【九州各県・その他】 鹿児島⇒鹿児島大学共同獣医学部附属動物病院・北野動物病院・プライム動物病院・かみむら動物病院・さかぐち動物病院・池田動物病院・ケーアイ動物クリニック・中央愛犬病院・Coo＆RIKU 霧島店・ Pet Ami 出水店　福 岡⇒財団法人九州盲導犬協会・大牟田市動物園・博多犬猫医療センター・小倉動物病院・すわ動物病院　佐 賀⇒宮原動物病院みやき院・かがみ動物病　大 分⇒九州自然動物園アフリカンサファリ・すえつぐ動物病院・藤田犬猫病院・えとう動物病院　長 崎⇒環境省対馬野生生物保護センター・環境省ツシマヤマネコ野生順化ステーション・長崎バイオパーク・ NPO法人どうぶつたちの病院・たけがわ動物病院・島原アニマルケアセンター・ありあけペットクリニック　沖 縄⇒DMMかりゆし水族館・沖縄こどもの国　その他県⇒王禅寺ペットクリニック（神奈川）・右京動物病院（京都）・オハナペットクリニック（千葉）・ケンネル高輪（東京）・トップダイヤモンド東京（東京）・ワラビー動物病院（埼玉）・とがさき動物病院（埼玉）・神戸ピア動物病院（兵庫）・ハーバー動物病院（広島）・まるペットクリニック（広島）  【開 業】 ドッグドレーニングあちゃこ（熊本）・犬の学校K9wildest dog class（熊本）・pet salonたまゆら（熊本）・Pirina Dogusalon&amp;HOTEL（熊本）・宮古島出張ドックサロンてぃつりー（沖縄）・Human Animal Bond沖縄（沖縄） 【進学】 早稲田大学人間科学部編入・東海大学農学部編入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九州動物学院の３つのポリシーと 新しく変わるAO入試</dc:title>
  <dc:creator>pc013</dc:creator>
  <cp:lastModifiedBy>kyudo_fc0</cp:lastModifiedBy>
  <cp:revision>127</cp:revision>
  <cp:lastPrinted>2026-03-23T08:34:01Z</cp:lastPrinted>
  <dcterms:created xsi:type="dcterms:W3CDTF">2020-05-13T00:38:30Z</dcterms:created>
  <dcterms:modified xsi:type="dcterms:W3CDTF">2026-03-26T01:26:15Z</dcterms:modified>
</cp:coreProperties>
</file>