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</p:sldIdLst>
  <p:sldSz cx="9144000" cy="6858000" type="screen4x3"/>
  <p:notesSz cx="10180638" cy="70532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842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50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021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17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11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91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67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62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35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38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8C63D-11F2-4B63-B9E8-C308C89C3F9A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266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図 6" descr="歩道の上に座っている人たち&#10;&#10;低い精度で自動的に生成された説明">
            <a:extLst>
              <a:ext uri="{FF2B5EF4-FFF2-40B4-BE49-F238E27FC236}">
                <a16:creationId xmlns:a16="http://schemas.microsoft.com/office/drawing/2014/main" id="{BB57F7B4-7C94-7641-90DA-BBF1E0C14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9" r="-2" b="28171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図 4" descr="丘の上でジャンプする人&#10;&#10;中程度の精度で自動的に生成された説明">
            <a:extLst>
              <a:ext uri="{FF2B5EF4-FFF2-40B4-BE49-F238E27FC236}">
                <a16:creationId xmlns:a16="http://schemas.microsoft.com/office/drawing/2014/main" id="{727E6CEB-D279-464F-AFC9-878123642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0" r="-2" b="6813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67" name="Freeform: Shape 6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9" name="Freeform: Shape 6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3545ACF-CB43-407A-999D-8A290D441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516" y="1023195"/>
            <a:ext cx="3825141" cy="117043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ja-JP" altLang="en-US" sz="4000" kern="1200" dirty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九州動物学院の３つのポリシーと新しくなった</a:t>
            </a:r>
            <a:br>
              <a:rPr lang="en-US" altLang="ja-JP" sz="4000" kern="1200" dirty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</a:br>
            <a:r>
              <a:rPr lang="ja-JP" altLang="en-US" sz="4000" kern="1200" dirty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専願入試！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A453D0E-6773-4F2A-9B5D-5E6E7CC7D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986" y="3238296"/>
            <a:ext cx="3748202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ja-JP" altLang="en-US" sz="18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九州動物学院の専願入試</a:t>
            </a:r>
            <a:r>
              <a:rPr lang="ja-JP" altLang="en-US" sz="1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が変わりました！</a:t>
            </a:r>
            <a:endParaRPr lang="en-US" altLang="ja-JP" sz="18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lvl="1" indent="-228600" algn="l">
              <a:buFont typeface="Arial" panose="020B0604020202020204" pitchFamily="34" charset="0"/>
              <a:buChar char="•"/>
            </a:pPr>
            <a:endParaRPr lang="en-US" altLang="ja-JP" sz="17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altLang="ja-JP" sz="1700" dirty="0">
                <a:latin typeface="HGP明朝E" panose="02020900000000000000" pitchFamily="18" charset="-128"/>
                <a:ea typeface="HGP明朝E" panose="02020900000000000000" pitchFamily="18" charset="-128"/>
              </a:rPr>
              <a:t>12</a:t>
            </a:r>
            <a:r>
              <a:rPr lang="ja-JP" altLang="en-US" sz="1700" dirty="0">
                <a:latin typeface="HGP明朝E" panose="02020900000000000000" pitchFamily="18" charset="-128"/>
                <a:ea typeface="HGP明朝E" panose="02020900000000000000" pitchFamily="18" charset="-128"/>
              </a:rPr>
              <a:t>月から専願入試合格者向けの</a:t>
            </a:r>
            <a:endParaRPr lang="en-US" altLang="ja-JP" sz="17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ja-JP" altLang="en-US" sz="1700" b="1" dirty="0"/>
              <a:t>　プレスクールを開催します！</a:t>
            </a:r>
            <a:endParaRPr lang="en-US" altLang="ja-JP" sz="1700" b="1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altLang="ja-JP" sz="1700" b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ja-JP" altLang="en-US" sz="1800" dirty="0"/>
              <a:t>願書は</a:t>
            </a:r>
            <a:r>
              <a:rPr lang="en-US" altLang="ja-JP" sz="1800" dirty="0"/>
              <a:t>10</a:t>
            </a:r>
            <a:r>
              <a:rPr lang="ja-JP" altLang="en-US" sz="1800" dirty="0"/>
              <a:t>月</a:t>
            </a:r>
            <a:r>
              <a:rPr lang="en-US" altLang="ja-JP" sz="1800" dirty="0"/>
              <a:t>1</a:t>
            </a:r>
            <a:r>
              <a:rPr lang="ja-JP" altLang="en-US" sz="1800" dirty="0"/>
              <a:t>日から</a:t>
            </a:r>
            <a:r>
              <a:rPr lang="ja-JP" altLang="en-US" sz="1800" b="1" dirty="0"/>
              <a:t>受付開始！</a:t>
            </a:r>
          </a:p>
        </p:txBody>
      </p:sp>
    </p:spTree>
    <p:extLst>
      <p:ext uri="{BB962C8B-B14F-4D97-AF65-F5344CB8AC3E}">
        <p14:creationId xmlns:p14="http://schemas.microsoft.com/office/powerpoint/2010/main" val="3749617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FD22F6-9044-4D27-8BD2-13C09DF8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7" y="172278"/>
            <a:ext cx="4096293" cy="2358887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九動の到達</a:t>
            </a:r>
            <a:br>
              <a:rPr kumimoji="1" lang="en-US" altLang="ja-JP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kumimoji="1" lang="ja-JP" altLang="en-US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目標について</a:t>
            </a:r>
            <a:br>
              <a:rPr kumimoji="1" lang="en-US" altLang="ja-JP" sz="1800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br>
              <a:rPr kumimoji="1" lang="en-US" altLang="ja-JP" sz="1800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br>
              <a:rPr kumimoji="1" lang="en-US" altLang="ja-JP" sz="1800" dirty="0"/>
            </a:br>
            <a:r>
              <a:rPr kumimoji="1" lang="en-US" altLang="ja-JP" sz="1800" dirty="0"/>
              <a:t>  </a:t>
            </a:r>
            <a:r>
              <a:rPr kumimoji="1" lang="ja-JP" altLang="en-US" sz="31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③ディプロマ</a:t>
            </a:r>
            <a:br>
              <a:rPr kumimoji="1" lang="en-US" altLang="ja-JP" sz="31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31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・ポリシー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947E6B-C071-4D76-A7CD-63B60F48A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71" y="2531165"/>
            <a:ext cx="4096293" cy="41545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1600" dirty="0"/>
              <a:t>①資格試験の合格率　</a:t>
            </a:r>
            <a:r>
              <a:rPr kumimoji="1" lang="en-US" altLang="ja-JP" sz="2400" b="1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97</a:t>
            </a:r>
            <a:r>
              <a:rPr kumimoji="1" lang="en-US" altLang="ja-JP" sz="1600" b="1"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kumimoji="1" lang="ja-JP" altLang="en-US" sz="1600" dirty="0"/>
              <a:t>％             </a:t>
            </a:r>
            <a:endParaRPr kumimoji="1" lang="en-US" altLang="ja-JP" sz="1600" dirty="0"/>
          </a:p>
          <a:p>
            <a:pPr marL="0" indent="0">
              <a:buNone/>
            </a:pPr>
            <a:r>
              <a:rPr kumimoji="1" lang="ja-JP" altLang="en-US" sz="1000" dirty="0"/>
              <a:t>              　　　　　　　　　　　　　　（令和５年度実績）</a:t>
            </a:r>
            <a:endParaRPr kumimoji="1" lang="en-US" altLang="ja-JP" sz="1000" dirty="0"/>
          </a:p>
          <a:p>
            <a:pPr marL="0" indent="0">
              <a:buNone/>
            </a:pPr>
            <a:r>
              <a:rPr lang="ja-JP" altLang="en-US" sz="1600" dirty="0"/>
              <a:t>②愛玩動物看護師試験合格率   </a:t>
            </a:r>
            <a:r>
              <a:rPr lang="ja-JP" altLang="en-US" sz="24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８</a:t>
            </a:r>
            <a:r>
              <a:rPr lang="en-US" altLang="ja-JP" sz="24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9</a:t>
            </a:r>
            <a:r>
              <a:rPr lang="ja-JP" altLang="en-US" sz="24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．</a:t>
            </a:r>
            <a:r>
              <a:rPr lang="en-US" altLang="ja-JP" sz="24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1</a:t>
            </a:r>
            <a:r>
              <a:rPr lang="en-US" altLang="ja-JP" sz="16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lang="ja-JP" altLang="en-US" sz="1600" dirty="0"/>
              <a:t>％  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000" dirty="0"/>
              <a:t>  　　　（令和</a:t>
            </a:r>
            <a:r>
              <a:rPr lang="en-US" altLang="ja-JP" sz="1000" dirty="0"/>
              <a:t>5</a:t>
            </a:r>
            <a:r>
              <a:rPr lang="ja-JP" altLang="en-US" sz="1000" dirty="0"/>
              <a:t>年度は新卒者はおりません。令和４年度実績）</a:t>
            </a:r>
            <a:endParaRPr lang="en-US" altLang="ja-JP" sz="1000" dirty="0"/>
          </a:p>
          <a:p>
            <a:pPr marL="0" indent="0">
              <a:buNone/>
            </a:pPr>
            <a:r>
              <a:rPr kumimoji="1" lang="ja-JP" altLang="en-US" sz="1600" dirty="0"/>
              <a:t>③求人数 </a:t>
            </a:r>
            <a:r>
              <a:rPr kumimoji="1" lang="en-US" altLang="ja-JP" sz="2400" b="1" dirty="0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137</a:t>
            </a:r>
            <a:r>
              <a:rPr kumimoji="1" lang="en-US" altLang="ja-JP" sz="1600" b="1" dirty="0">
                <a:latin typeface="HGS明朝B" panose="02020800000000000000" pitchFamily="18" charset="-128"/>
                <a:ea typeface="HGS明朝B" panose="02020800000000000000" pitchFamily="18" charset="-128"/>
              </a:rPr>
              <a:t> </a:t>
            </a:r>
            <a:r>
              <a:rPr kumimoji="1" lang="ja-JP" altLang="en-US" sz="1600" dirty="0"/>
              <a:t>件　九動求職者数 </a:t>
            </a:r>
            <a:r>
              <a:rPr kumimoji="1" lang="en-US" altLang="ja-JP" sz="24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60</a:t>
            </a:r>
            <a:r>
              <a:rPr kumimoji="1" lang="en-US" altLang="ja-JP" sz="16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kumimoji="1" lang="ja-JP" altLang="en-US" sz="1600" dirty="0"/>
              <a:t>人  </a:t>
            </a:r>
            <a:endParaRPr kumimoji="1" lang="en-US" altLang="ja-JP" sz="1600" dirty="0"/>
          </a:p>
          <a:p>
            <a:pPr marL="0" indent="0">
              <a:buNone/>
            </a:pPr>
            <a:r>
              <a:rPr kumimoji="1" lang="ja-JP" altLang="en-US" sz="1000" dirty="0"/>
              <a:t>　　　　　　　　　　　 　　　　　　（令和５年度実績）</a:t>
            </a:r>
            <a:endParaRPr kumimoji="1" lang="en-US" altLang="ja-JP" sz="1000" dirty="0"/>
          </a:p>
          <a:p>
            <a:pPr marL="0" indent="0">
              <a:buNone/>
            </a:pPr>
            <a:r>
              <a:rPr lang="ja-JP" altLang="en-US" sz="1600" dirty="0"/>
              <a:t>④就職率　</a:t>
            </a:r>
            <a:r>
              <a:rPr lang="en-US" altLang="ja-JP" sz="24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100</a:t>
            </a:r>
            <a:r>
              <a:rPr lang="en-US" altLang="ja-JP" sz="16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lang="ja-JP" altLang="en-US" sz="1600" dirty="0"/>
              <a:t>％ </a:t>
            </a:r>
            <a:r>
              <a:rPr lang="ja-JP" altLang="en-US" sz="1000" dirty="0"/>
              <a:t>（過去</a:t>
            </a:r>
            <a:r>
              <a:rPr lang="en-US" altLang="ja-JP" sz="1000" dirty="0"/>
              <a:t>3</a:t>
            </a:r>
            <a:r>
              <a:rPr lang="ja-JP" altLang="en-US" sz="1000" dirty="0"/>
              <a:t>年間実績）　</a:t>
            </a:r>
            <a:endParaRPr lang="en-US" altLang="ja-JP" sz="1000" dirty="0"/>
          </a:p>
          <a:p>
            <a:pPr marL="0" indent="0">
              <a:buNone/>
            </a:pPr>
            <a:r>
              <a:rPr kumimoji="1" lang="ja-JP" altLang="en-US" sz="1000" dirty="0"/>
              <a:t>　</a:t>
            </a:r>
            <a:r>
              <a:rPr kumimoji="1" lang="ja-JP" altLang="en-US" sz="1200" dirty="0"/>
              <a:t>九州動物学院では、インターンシップを重視しており、</a:t>
            </a:r>
            <a:endParaRPr kumimoji="1"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　これにより、自分に合った職場の選択ができるよう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kumimoji="1" lang="ja-JP" altLang="en-US" sz="1200" dirty="0"/>
              <a:t>になり、定着率が上がっています。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kumimoji="1" lang="ja-JP" altLang="en-US" sz="1200" dirty="0"/>
              <a:t>インターンシップ先での</a:t>
            </a:r>
            <a:r>
              <a:rPr lang="ja-JP" altLang="en-US" sz="1200" dirty="0"/>
              <a:t>就職率が</a:t>
            </a:r>
            <a:r>
              <a:rPr lang="en-US" altLang="ja-JP" sz="2400" b="1" dirty="0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98</a:t>
            </a:r>
            <a:r>
              <a:rPr lang="ja-JP" altLang="en-US" sz="1200" dirty="0"/>
              <a:t>％（過去</a:t>
            </a:r>
            <a:r>
              <a:rPr lang="en-US" altLang="ja-JP" sz="1200" dirty="0"/>
              <a:t>3</a:t>
            </a:r>
            <a:r>
              <a:rPr lang="ja-JP" altLang="en-US" sz="1200" dirty="0"/>
              <a:t>年間）</a:t>
            </a:r>
            <a:endParaRPr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を超えています</a:t>
            </a:r>
            <a:endParaRPr lang="en-US" altLang="ja-JP" sz="1200" dirty="0"/>
          </a:p>
          <a:p>
            <a:pPr marL="0" indent="0">
              <a:buNone/>
            </a:pPr>
            <a:endParaRPr kumimoji="1" lang="ja-JP" altLang="en-US" sz="1000" dirty="0"/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CD1D61DD-1D34-4B5D-8E5A-81C6F22C0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r="13988" b="3"/>
          <a:stretch/>
        </p:blipFill>
        <p:spPr>
          <a:xfrm>
            <a:off x="4567959" y="640082"/>
            <a:ext cx="4096293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4065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図 6" descr="ポーズをとる男性グループ&#10;&#10;中程度の精度で自動的に生成された説明">
            <a:extLst>
              <a:ext uri="{FF2B5EF4-FFF2-40B4-BE49-F238E27FC236}">
                <a16:creationId xmlns:a16="http://schemas.microsoft.com/office/drawing/2014/main" id="{A9203984-66FD-489F-BE87-D1A538A6A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" r="-2" b="13926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図 5" descr="犬と写真を撮る男性&#10;&#10;自動的に生成された説明">
            <a:extLst>
              <a:ext uri="{FF2B5EF4-FFF2-40B4-BE49-F238E27FC236}">
                <a16:creationId xmlns:a16="http://schemas.microsoft.com/office/drawing/2014/main" id="{3F34440C-5690-460C-BA12-3AA6A3B85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353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538551E-EC46-4B22-B418-42BF821AF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42" y="318583"/>
            <a:ext cx="3957662" cy="1624186"/>
          </a:xfrm>
        </p:spPr>
        <p:txBody>
          <a:bodyPr>
            <a:noAutofit/>
          </a:bodyPr>
          <a:lstStyle/>
          <a:p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九動のインターンシップと就職支援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3D5170-79D5-4EF1-9B28-E944B109A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42" y="2340864"/>
            <a:ext cx="4233384" cy="4498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1600" dirty="0"/>
              <a:t>（</a:t>
            </a:r>
            <a:r>
              <a:rPr kumimoji="1" lang="ja-JP" altLang="en-US" sz="1600" b="1" dirty="0"/>
              <a:t>九動インターンシップ</a:t>
            </a:r>
            <a:r>
              <a:rPr kumimoji="1" lang="ja-JP" altLang="en-US" sz="1600" b="1" dirty="0">
                <a:latin typeface="HGS明朝B" panose="02020800000000000000" pitchFamily="18" charset="-128"/>
                <a:ea typeface="HGS明朝B" panose="02020800000000000000" pitchFamily="18" charset="-128"/>
              </a:rPr>
              <a:t>６</a:t>
            </a:r>
            <a:r>
              <a:rPr kumimoji="1" lang="ja-JP" altLang="en-US" sz="1600" b="1" dirty="0"/>
              <a:t>つのポイント</a:t>
            </a:r>
            <a:r>
              <a:rPr kumimoji="1" lang="ja-JP" altLang="en-US" sz="1600" dirty="0"/>
              <a:t>）</a:t>
            </a:r>
            <a:endParaRPr kumimoji="1" lang="en-US" altLang="ja-JP" sz="1600" dirty="0"/>
          </a:p>
          <a:p>
            <a:pPr marL="0" indent="0">
              <a:buNone/>
            </a:pPr>
            <a:r>
              <a:rPr kumimoji="1" lang="ja-JP" altLang="en-US" sz="1200" dirty="0"/>
              <a:t>①業界の現状を知ることができる。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②今の自分の実力を試すことができる。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③実務を経験することで、自分の向き不向きを判断できる。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④社会人として必要な能力・知識を得ることができる。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⑤早い段階で内定を獲得できる。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⑥様々な職場を体験することで、自信を持って社会人</a:t>
            </a:r>
            <a:endParaRPr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としてのスタートができる。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600" dirty="0"/>
              <a:t>（</a:t>
            </a:r>
            <a:r>
              <a:rPr lang="ja-JP" altLang="en-US" sz="1600" b="1" dirty="0"/>
              <a:t>九動キャリアサポート</a:t>
            </a:r>
            <a:r>
              <a:rPr lang="ja-JP" altLang="en-US" sz="1600" b="1" dirty="0">
                <a:latin typeface="HGS明朝B" panose="02020800000000000000" pitchFamily="18" charset="-128"/>
                <a:ea typeface="HGS明朝B" panose="02020800000000000000" pitchFamily="18" charset="-128"/>
              </a:rPr>
              <a:t>５</a:t>
            </a:r>
            <a:r>
              <a:rPr lang="ja-JP" altLang="en-US" sz="1600" b="1" dirty="0"/>
              <a:t>つのポイント</a:t>
            </a:r>
            <a:r>
              <a:rPr lang="ja-JP" altLang="en-US" sz="1600" dirty="0"/>
              <a:t>）</a:t>
            </a:r>
            <a:endParaRPr lang="en-US" altLang="ja-JP" sz="1600" dirty="0"/>
          </a:p>
          <a:p>
            <a:pPr marL="0" indent="0">
              <a:buNone/>
            </a:pPr>
            <a:r>
              <a:rPr kumimoji="1" lang="ja-JP" altLang="en-US" sz="1200" dirty="0"/>
              <a:t>①学校が前面に立つ徹底した個人サポート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②各学年の時期に合わせた就職支援プログラムの実施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③就職支援と授業が連動してスムーズに就職活動に入れる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④各分野のエキスパートによる特別授業で意識向上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⑤卒業後も就職サポートが継続して受けられる。</a:t>
            </a:r>
          </a:p>
        </p:txBody>
      </p:sp>
    </p:spTree>
    <p:extLst>
      <p:ext uri="{BB962C8B-B14F-4D97-AF65-F5344CB8AC3E}">
        <p14:creationId xmlns:p14="http://schemas.microsoft.com/office/powerpoint/2010/main" val="3401073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 descr="人, 屋外, 建物, 持つ が含まれている画像&#10;&#10;自動的に生成された説明">
            <a:extLst>
              <a:ext uri="{FF2B5EF4-FFF2-40B4-BE49-F238E27FC236}">
                <a16:creationId xmlns:a16="http://schemas.microsoft.com/office/drawing/2014/main" id="{9BAFA10A-AF1B-46F0-9D4C-FA306EA22F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r="-1" b="44050"/>
          <a:stretch/>
        </p:blipFill>
        <p:spPr>
          <a:xfrm>
            <a:off x="4029091" y="-45766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14FCBE7-DE56-41B0-9E7E-85AF8A284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01" y="4492046"/>
            <a:ext cx="4433106" cy="23659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　　　　　　　主な就職先</a:t>
            </a:r>
            <a:b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熊本市動植物園・阿蘇カドリードミニオン・阿蘇ミルク牧場・阿蘇ファームランド・九州自然動物園アフリカンサファリ・環境省対馬野生生物保護センター・環境省ツシマヤマネコ野生順化ステーション・熊本県動物愛護センター・熊本市動物愛護センター・長崎バイオパーク・大牟田市動物園・村上犬舎・阿部牧場・馬場飼料旭志農場・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DMM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かりゆし水族館・沖縄こどもの国・屋久島町役場本庁企画調整課環境保護係・竜之介動物病院・阿蘇動物病院・吉田動物病院・動物病院たまとぽち・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AGO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ペットクリニック・ともだ動物病院・よもぎ動物病院・やまもと動物病院・星子動物病院・園田動物病院・なかじま動物病院・松村犬猫病院・吉田獣医科病院・熊本動物病院・どうそペットクリニック・尾崎ペットクリニック・アニマル動物病院・アスター動物病院・烏城ペットクリニック・きくなん動物病院・中央動物病院・さくら動物病院・大津動物クリニック・たかた動物病院・エルフペットクリニック・きくちスマイル動物病院・ほっぺ犬猫病院・このは動物病院・城南さくま動物医療センター・佐藤動物病院・こざん動物病院・みやがわ動物病院・光の森にしぐち動物病院・こがペットクリニック・神西ペットクリニック・健軍よしい動物病院・坪井種鶏孵化場・イオンペット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株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・ﾍﾟｯﾄサロン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M‘S 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・花房ペットセンター・松尾愛犬訓練学校・スタードッグス・動物の森・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株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サンファーム・沙羅の苑・老犬ホームトップ・わんわんランドアグリ・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Pet Plus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・幸鷹牧場・ペッツランド菊陽店・東町店・本山店・上嘉島店・田崎店・熊本店・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PETLAND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・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Coo 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＆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RIKU 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熊本店・宇土店・玉名店・マイ犬シャンプースポット・ペットハウスマリ・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Pet </a:t>
            </a:r>
            <a:r>
              <a:rPr lang="en-US" altLang="ja-JP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rezort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R-one 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江津店・本荘店・ワンラブ・九州動物学院</a:t>
            </a:r>
            <a:b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（鹿児島）</a:t>
            </a:r>
            <a:b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鹿児島大学共同獣医学部附属動物病院・北野動物病院</a:t>
            </a:r>
            <a:b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プライム動物病院・かみむら動物病院・さかぐち動物病院</a:t>
            </a:r>
            <a:b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Coo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＆</a:t>
            </a:r>
            <a: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RIKU </a:t>
            </a: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霧島店・池田動物病院</a:t>
            </a:r>
            <a:b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　　　　　　 　</a:t>
            </a:r>
            <a:b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王禅寺ペットクリニック（神奈川）・神戸ピア動物病院（兵庫）</a:t>
            </a:r>
            <a:b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すえつぐ動物病院（別府市）・ワラビー動物病院（埼玉）</a:t>
            </a:r>
            <a:b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ライト動物病院（福岡）・たけがわ動物病院（長崎）・島原アニマルケアセンター（長崎）・宮原動物病院みやき院（佐賀）・藤田犬猫病院（大分）・福岡動物医療センター（福岡）</a:t>
            </a:r>
            <a:b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ja-JP" altLang="en-US" sz="1200" dirty="0"/>
              <a:t>かがみ動物病院（佐賀）・</a:t>
            </a:r>
            <a:r>
              <a:rPr lang="en-US" altLang="ja-JP" sz="1200" dirty="0"/>
              <a:t>NPO</a:t>
            </a:r>
            <a:r>
              <a:rPr lang="ja-JP" altLang="en-US" sz="1200" dirty="0"/>
              <a:t>法人どうぶつたちの病院（長崎）財団法人九州盲導犬協会（福岡）</a:t>
            </a:r>
            <a:r>
              <a:rPr lang="en-US" altLang="ja-JP" sz="1200" dirty="0"/>
              <a:t>Pet Ami </a:t>
            </a:r>
            <a:r>
              <a:rPr lang="ja-JP" altLang="en-US" sz="1200" dirty="0"/>
              <a:t>出水店（鹿児島）</a:t>
            </a:r>
            <a:br>
              <a:rPr lang="en-US" altLang="ja-JP" sz="1200" dirty="0"/>
            </a:br>
            <a:br>
              <a:rPr lang="en-US" altLang="ja-JP" sz="1200" dirty="0"/>
            </a:br>
            <a:r>
              <a:rPr lang="ja-JP" altLang="en-US" sz="1200" dirty="0"/>
              <a:t>（進学）</a:t>
            </a:r>
            <a:br>
              <a:rPr lang="en-US" altLang="ja-JP" sz="1200" dirty="0"/>
            </a:br>
            <a:r>
              <a:rPr lang="ja-JP" altLang="en-US" sz="1200" dirty="0"/>
              <a:t>早稲田大学人間科学部編入・東海大学農学部編入</a:t>
            </a:r>
            <a:br>
              <a:rPr lang="en-US" altLang="ja-JP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kumimoji="1" lang="en-US" altLang="ja-JP" sz="1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461119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 descr="人, 立つ, 男, 衣類 が含まれている画像&#10;&#10;自動的に生成された説明">
            <a:extLst>
              <a:ext uri="{FF2B5EF4-FFF2-40B4-BE49-F238E27FC236}">
                <a16:creationId xmlns:a16="http://schemas.microsoft.com/office/drawing/2014/main" id="{6AD1E6E9-8CC0-6AC1-8D7C-E523624D2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24" y="3319216"/>
            <a:ext cx="4565499" cy="65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545ACF-CB43-407A-999D-8A290D441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695" y="132522"/>
            <a:ext cx="4081263" cy="217334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br>
              <a:rPr kumimoji="1" lang="en-US" altLang="ja-JP" sz="1800" dirty="0"/>
            </a:br>
            <a:r>
              <a:rPr lang="ja-JP" altLang="en-US" sz="44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九動の募集</a:t>
            </a:r>
            <a:br>
              <a:rPr lang="en-US" altLang="ja-JP" sz="44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lang="ja-JP" altLang="en-US" sz="44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　　方針について</a:t>
            </a:r>
            <a:br>
              <a:rPr kumimoji="1" lang="en-US" altLang="ja-JP" sz="1800" dirty="0"/>
            </a:br>
            <a:br>
              <a:rPr kumimoji="1" lang="en-US" altLang="ja-JP" sz="1800" dirty="0"/>
            </a:br>
            <a:r>
              <a:rPr kumimoji="1"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</a:t>
            </a:r>
            <a:r>
              <a:rPr kumimoji="1" lang="en-US" altLang="ja-JP" sz="32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①</a:t>
            </a:r>
            <a:r>
              <a:rPr kumimoji="1" lang="ja-JP" altLang="en-US" sz="32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アドミッション</a:t>
            </a:r>
            <a:br>
              <a:rPr kumimoji="1" lang="en-US" altLang="ja-JP" sz="32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kumimoji="1" lang="ja-JP" altLang="en-US" sz="32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・ポリシー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A453D0E-6773-4F2A-9B5D-5E6E7CC7D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184" y="2663687"/>
            <a:ext cx="4096293" cy="428707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kumimoji="1" lang="ja-JP" altLang="en-US" sz="1800" b="1" dirty="0"/>
              <a:t>「動物が好き！」という気持ち</a:t>
            </a:r>
            <a:r>
              <a:rPr kumimoji="1" lang="ja-JP" altLang="en-US" sz="1800" dirty="0"/>
              <a:t>は、</a:t>
            </a:r>
            <a:endParaRPr kumimoji="1" lang="en-US" altLang="ja-JP" sz="1800" dirty="0"/>
          </a:p>
          <a:p>
            <a:pPr algn="l"/>
            <a:r>
              <a:rPr kumimoji="1" lang="ja-JP" altLang="en-US" sz="1800" b="1" dirty="0"/>
              <a:t>あなたの才能です</a:t>
            </a:r>
            <a:r>
              <a:rPr kumimoji="1" lang="ja-JP" altLang="en-US" sz="1800" dirty="0"/>
              <a:t>。その素晴らしい</a:t>
            </a:r>
            <a:endParaRPr kumimoji="1" lang="en-US" altLang="ja-JP" sz="1800" dirty="0"/>
          </a:p>
          <a:p>
            <a:pPr algn="l"/>
            <a:r>
              <a:rPr kumimoji="1" lang="ja-JP" altLang="en-US" sz="1800" dirty="0"/>
              <a:t>才能を応援するために</a:t>
            </a:r>
            <a:r>
              <a:rPr kumimoji="1" lang="ja-JP" altLang="en-US" sz="2000" b="1" dirty="0"/>
              <a:t>３</a:t>
            </a:r>
            <a:r>
              <a:rPr kumimoji="1" lang="ja-JP" altLang="en-US" sz="1800" b="1" dirty="0"/>
              <a:t>つの入試</a:t>
            </a:r>
            <a:endParaRPr kumimoji="1" lang="en-US" altLang="ja-JP" sz="1800" b="1" dirty="0"/>
          </a:p>
          <a:p>
            <a:pPr algn="l"/>
            <a:r>
              <a:rPr kumimoji="1" lang="ja-JP" altLang="en-US" sz="1800" dirty="0"/>
              <a:t>方法を用意しています</a:t>
            </a:r>
            <a:r>
              <a:rPr kumimoji="1" lang="ja-JP" altLang="en-US" sz="1600" dirty="0"/>
              <a:t>。</a:t>
            </a:r>
            <a:endParaRPr kumimoji="1" lang="en-US" altLang="ja-JP" sz="16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kumimoji="1" lang="en-US" altLang="ja-JP" sz="1600" dirty="0"/>
          </a:p>
          <a:p>
            <a:pPr algn="l"/>
            <a:r>
              <a:rPr lang="en-US" altLang="ja-JP" sz="2000" dirty="0"/>
              <a:t>①</a:t>
            </a:r>
            <a:r>
              <a:rPr lang="ja-JP" altLang="en-US" sz="2000" dirty="0"/>
              <a:t>学校長</a:t>
            </a:r>
            <a:r>
              <a:rPr kumimoji="1" lang="ja-JP" altLang="en-US" sz="2000" dirty="0"/>
              <a:t>推薦入試   （専願）</a:t>
            </a:r>
            <a:endParaRPr kumimoji="1" lang="en-US" altLang="ja-JP" sz="2000" dirty="0"/>
          </a:p>
          <a:p>
            <a:pPr algn="l"/>
            <a:r>
              <a:rPr lang="ja-JP" altLang="en-US" sz="2000" dirty="0"/>
              <a:t>②自己推薦</a:t>
            </a:r>
            <a:r>
              <a:rPr lang="ja-JP" altLang="en-US" sz="2000" dirty="0">
                <a:latin typeface="+mn-ea"/>
              </a:rPr>
              <a:t>入試 　   </a:t>
            </a:r>
            <a:r>
              <a:rPr lang="en-US" altLang="ja-JP" sz="2000" dirty="0">
                <a:latin typeface="+mn-ea"/>
              </a:rPr>
              <a:t>(</a:t>
            </a:r>
            <a:r>
              <a:rPr lang="ja-JP" altLang="en-US" sz="2000" dirty="0"/>
              <a:t>専願）</a:t>
            </a:r>
            <a:endParaRPr lang="en-US" altLang="ja-JP" sz="2000" dirty="0"/>
          </a:p>
          <a:p>
            <a:pPr algn="l"/>
            <a:r>
              <a:rPr lang="ja-JP" altLang="en-US" sz="2000" dirty="0"/>
              <a:t>③</a:t>
            </a:r>
            <a:r>
              <a:rPr kumimoji="1" lang="ja-JP" altLang="en-US" sz="2000" dirty="0"/>
              <a:t>一般入試　　　   （併願）</a:t>
            </a:r>
            <a:endParaRPr kumimoji="1" lang="en-US" altLang="ja-JP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kumimoji="1" lang="en-US" altLang="ja-JP" sz="1600" dirty="0"/>
          </a:p>
          <a:p>
            <a:pPr algn="l"/>
            <a:r>
              <a:rPr kumimoji="1" lang="ja-JP" altLang="en-US" sz="1600" dirty="0"/>
              <a:t>　  　</a:t>
            </a:r>
            <a:r>
              <a:rPr kumimoji="1" lang="ja-JP" altLang="en-US" sz="1800" dirty="0"/>
              <a:t>併願を認める</a:t>
            </a:r>
            <a:r>
              <a:rPr kumimoji="1" lang="ja-JP" altLang="en-US" sz="1800" b="1" dirty="0"/>
              <a:t>一般入試</a:t>
            </a:r>
            <a:r>
              <a:rPr kumimoji="1" lang="ja-JP" altLang="en-US" sz="1800" dirty="0"/>
              <a:t>は</a:t>
            </a:r>
            <a:endParaRPr kumimoji="1" lang="en-US" altLang="ja-JP" sz="1800" dirty="0"/>
          </a:p>
          <a:p>
            <a:pPr algn="l"/>
            <a:r>
              <a:rPr lang="en-US" altLang="ja-JP" sz="1800" b="1" dirty="0"/>
              <a:t>    </a:t>
            </a:r>
            <a:r>
              <a:rPr lang="ja-JP" altLang="en-US" sz="1800" b="1" dirty="0"/>
              <a:t>　</a:t>
            </a:r>
            <a:r>
              <a:rPr lang="en-US" altLang="ja-JP" sz="1800" b="1" dirty="0"/>
              <a:t> </a:t>
            </a:r>
            <a:r>
              <a:rPr kumimoji="1" lang="ja-JP" altLang="en-US" sz="1800" b="1" dirty="0"/>
              <a:t>筆記試験</a:t>
            </a:r>
            <a:r>
              <a:rPr kumimoji="1" lang="ja-JP" altLang="en-US" sz="1800" dirty="0"/>
              <a:t>を実施。</a:t>
            </a:r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B4CFD42-6A37-48C1-8211-85A6E89549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r="13988" b="3"/>
          <a:stretch/>
        </p:blipFill>
        <p:spPr>
          <a:xfrm>
            <a:off x="4567959" y="640082"/>
            <a:ext cx="4096293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2491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 descr="ポーズをとっている少年&#10;&#10;自動的に生成された説明">
            <a:extLst>
              <a:ext uri="{FF2B5EF4-FFF2-40B4-BE49-F238E27FC236}">
                <a16:creationId xmlns:a16="http://schemas.microsoft.com/office/drawing/2014/main" id="{0DD38D6E-7368-CB62-FD78-1D5AD0BE4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7345" b="-2"/>
          <a:stretch/>
        </p:blipFill>
        <p:spPr>
          <a:xfrm>
            <a:off x="2434227" y="-1"/>
            <a:ext cx="670977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3341754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3" name="Freeform: Shape 52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13840CF-FC3A-41B6-A8B4-4959C511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87" y="891287"/>
            <a:ext cx="2578608" cy="1239012"/>
          </a:xfrm>
        </p:spPr>
        <p:txBody>
          <a:bodyPr anchor="ctr">
            <a:noAutofit/>
          </a:bodyPr>
          <a:lstStyle/>
          <a:p>
            <a:r>
              <a:rPr lang="ja-JP" altLang="en-US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九動入試</a:t>
            </a:r>
            <a:br>
              <a:rPr lang="en-US" altLang="ja-JP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lang="ja-JP" altLang="en-US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　の特長</a:t>
            </a:r>
            <a:endParaRPr kumimoji="1" lang="ja-JP" altLang="en-US" b="1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635" y="2443480"/>
            <a:ext cx="25374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92C7AF-9BDE-432E-B006-C5BC7492D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21310"/>
            <a:ext cx="3858253" cy="412365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kumimoji="1" lang="ja-JP" altLang="en-US" sz="1400" dirty="0"/>
              <a:t>　基本理念である「生命を尊重し、動物と人間社会に真の絆を築き、動物の保健・医療・福祉の分野に貢献できる人材の育成」</a:t>
            </a:r>
            <a:endParaRPr kumimoji="1" lang="en-US" altLang="ja-JP" sz="1400" dirty="0"/>
          </a:p>
          <a:p>
            <a:pPr marL="0" indent="0">
              <a:buNone/>
            </a:pPr>
            <a:r>
              <a:rPr kumimoji="1" lang="ja-JP" altLang="en-US" sz="1400" dirty="0"/>
              <a:t>　　を鑑みて</a:t>
            </a:r>
            <a:endParaRPr kumimoji="1" lang="en-US" altLang="ja-JP" sz="1400" dirty="0"/>
          </a:p>
          <a:p>
            <a:pPr marL="0" indent="0">
              <a:buNone/>
            </a:pPr>
            <a:r>
              <a:rPr lang="ja-JP" altLang="en-US" sz="1400" dirty="0"/>
              <a:t>　　学力の三要素のうちの</a:t>
            </a:r>
            <a:endParaRPr lang="en-US" altLang="ja-JP" sz="1400" dirty="0"/>
          </a:p>
          <a:p>
            <a:pPr marL="0" indent="0">
              <a:buNone/>
            </a:pPr>
            <a:r>
              <a:rPr lang="ja-JP" altLang="en-US" sz="1400" dirty="0"/>
              <a:t>　（①知識・技能）に加えて</a:t>
            </a:r>
            <a:endParaRPr lang="en-US" altLang="ja-JP" sz="1400" dirty="0"/>
          </a:p>
          <a:p>
            <a:pPr marL="0" indent="0">
              <a:buNone/>
            </a:pPr>
            <a:r>
              <a:rPr lang="ja-JP" altLang="en-US" sz="1400" dirty="0"/>
              <a:t>　  </a:t>
            </a:r>
            <a:r>
              <a:rPr lang="ja-JP" altLang="en-US" sz="1400" b="1" dirty="0"/>
              <a:t>②思考力・判断力・表現力</a:t>
            </a:r>
            <a:endParaRPr lang="en-US" altLang="ja-JP" sz="1400" b="1" dirty="0"/>
          </a:p>
          <a:p>
            <a:pPr marL="0" indent="0">
              <a:buNone/>
            </a:pPr>
            <a:r>
              <a:rPr kumimoji="1" lang="ja-JP" altLang="en-US" sz="1400" dirty="0"/>
              <a:t>　</a:t>
            </a:r>
            <a:r>
              <a:rPr kumimoji="1" lang="ja-JP" altLang="en-US" sz="1400" b="1" dirty="0"/>
              <a:t>③主体性・多様性・協働性　</a:t>
            </a:r>
            <a:endParaRPr kumimoji="1" lang="en-US" altLang="ja-JP" sz="1400" b="1" dirty="0"/>
          </a:p>
          <a:p>
            <a:pPr marL="0" indent="0">
              <a:buNone/>
            </a:pPr>
            <a:r>
              <a:rPr lang="ja-JP" altLang="en-US" sz="1400" b="1" dirty="0"/>
              <a:t>　　　　　　　　　　　　</a:t>
            </a:r>
            <a:r>
              <a:rPr kumimoji="1" lang="ja-JP" altLang="en-US" sz="1400" dirty="0"/>
              <a:t>を重視する。</a:t>
            </a:r>
            <a:endParaRPr kumimoji="1" lang="en-US" altLang="ja-JP" sz="1400" dirty="0"/>
          </a:p>
          <a:p>
            <a:pPr marL="0" indent="0">
              <a:buNone/>
            </a:pPr>
            <a:r>
              <a:rPr lang="ja-JP" altLang="en-US" sz="1400" dirty="0"/>
              <a:t>　</a:t>
            </a:r>
            <a:r>
              <a:rPr lang="ja-JP" altLang="en-US" sz="1800" dirty="0"/>
              <a:t>特に、</a:t>
            </a:r>
            <a:r>
              <a:rPr lang="ja-JP" altLang="en-US" sz="1800" b="1" dirty="0"/>
              <a:t>動物たちへの想い・気持ち</a:t>
            </a:r>
            <a:endParaRPr lang="en-US" altLang="ja-JP" sz="1800" b="1" dirty="0"/>
          </a:p>
          <a:p>
            <a:pPr marL="0" indent="0">
              <a:buNone/>
            </a:pPr>
            <a:r>
              <a:rPr lang="ja-JP" altLang="en-US" sz="1800" b="1" dirty="0"/>
              <a:t>　　　　　　　　　</a:t>
            </a:r>
            <a:r>
              <a:rPr lang="ja-JP" altLang="en-US" sz="1800" dirty="0"/>
              <a:t>を最重視する。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06588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 descr="人, 女性, 切る, 病室 が含まれている画像&#10;&#10;自動的に生成された説明">
            <a:extLst>
              <a:ext uri="{FF2B5EF4-FFF2-40B4-BE49-F238E27FC236}">
                <a16:creationId xmlns:a16="http://schemas.microsoft.com/office/drawing/2014/main" id="{AF381B86-7E2C-8075-C36A-4816619DF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r="28559"/>
          <a:stretch/>
        </p:blipFill>
        <p:spPr>
          <a:xfrm>
            <a:off x="3662266" y="10"/>
            <a:ext cx="5481734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142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F83F75C-D1DD-4ABD-8D2B-1BA1BD51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78" y="590105"/>
            <a:ext cx="3744468" cy="1243584"/>
          </a:xfrm>
        </p:spPr>
        <p:txBody>
          <a:bodyPr anchor="ctr">
            <a:normAutofit/>
          </a:bodyPr>
          <a:lstStyle/>
          <a:p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九動の専願入試（育成型入試）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326" y="2195336"/>
            <a:ext cx="373761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1C1D10-4713-4E17-956B-086082F96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178" y="2522949"/>
            <a:ext cx="3959518" cy="374494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sz="1300" dirty="0"/>
              <a:t>　</a:t>
            </a:r>
            <a:r>
              <a:rPr lang="ja-JP" altLang="en-US" sz="1400" dirty="0"/>
              <a:t>あなたの「動物が好き！」という才能を発掘し伸ばすために九動は専願入試を強化しました。</a:t>
            </a:r>
            <a:endParaRPr lang="en-US" altLang="ja-JP" sz="1400" dirty="0"/>
          </a:p>
          <a:p>
            <a:pPr marL="0" indent="0">
              <a:buNone/>
            </a:pPr>
            <a:r>
              <a:rPr kumimoji="1" lang="ja-JP" altLang="en-US" sz="1600" b="1" dirty="0"/>
              <a:t>（求めている人材）</a:t>
            </a:r>
            <a:endParaRPr kumimoji="1" lang="en-US" altLang="ja-JP" sz="1600" b="1" dirty="0"/>
          </a:p>
          <a:p>
            <a:pPr marL="0" indent="0">
              <a:buNone/>
            </a:pPr>
            <a:r>
              <a:rPr lang="ja-JP" altLang="en-US" sz="1600" dirty="0"/>
              <a:t>クラスの</a:t>
            </a:r>
            <a:r>
              <a:rPr lang="ja-JP" altLang="en-US" sz="1600" b="1" dirty="0"/>
              <a:t>中心</a:t>
            </a:r>
            <a:r>
              <a:rPr lang="ja-JP" altLang="en-US" sz="1600" dirty="0"/>
              <a:t>となり、将来的には</a:t>
            </a:r>
            <a:r>
              <a:rPr lang="ja-JP" altLang="en-US" sz="1600" b="1" dirty="0"/>
              <a:t>動物業界を担って活躍</a:t>
            </a:r>
            <a:r>
              <a:rPr lang="ja-JP" altLang="en-US" sz="1600" dirty="0"/>
              <a:t>できる人材。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600" b="1" dirty="0"/>
              <a:t>（九動の専願入試）</a:t>
            </a:r>
            <a:r>
              <a:rPr lang="ja-JP" altLang="en-US" sz="1600" dirty="0"/>
              <a:t>とは、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400" dirty="0"/>
              <a:t>九動で学びたい！動物のことを学びたい！</a:t>
            </a:r>
            <a:endParaRPr lang="en-US" altLang="ja-JP" sz="1400" dirty="0"/>
          </a:p>
          <a:p>
            <a:pPr marL="0" indent="0">
              <a:buNone/>
            </a:pPr>
            <a:r>
              <a:rPr lang="ja-JP" altLang="en-US" sz="1400" dirty="0"/>
              <a:t>動物の仕事がしたい！</a:t>
            </a:r>
            <a:endParaRPr lang="en-US" altLang="ja-JP" sz="1400" dirty="0"/>
          </a:p>
          <a:p>
            <a:pPr marL="0" indent="0">
              <a:buNone/>
            </a:pPr>
            <a:r>
              <a:rPr lang="ja-JP" altLang="en-US" sz="1300" dirty="0"/>
              <a:t>　　</a:t>
            </a:r>
            <a:r>
              <a:rPr lang="ja-JP" altLang="en-US" sz="1600" dirty="0"/>
              <a:t>⇒</a:t>
            </a:r>
            <a:r>
              <a:rPr lang="ja-JP" altLang="en-US" sz="1600" b="1" dirty="0"/>
              <a:t>あなたの意志表明のため</a:t>
            </a:r>
            <a:r>
              <a:rPr lang="ja-JP" altLang="en-US" sz="1600" dirty="0"/>
              <a:t>のもの。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600" b="1" dirty="0"/>
              <a:t>（九動プレスクール）</a:t>
            </a:r>
            <a:r>
              <a:rPr lang="ja-JP" altLang="en-US" sz="1600" dirty="0"/>
              <a:t>とは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300" dirty="0"/>
              <a:t>　</a:t>
            </a:r>
            <a:r>
              <a:rPr lang="ja-JP" altLang="en-US" sz="1600" dirty="0"/>
              <a:t>そのあなたの想いに答えるものです</a:t>
            </a:r>
            <a:r>
              <a:rPr lang="ja-JP" altLang="en-US" sz="1300" dirty="0"/>
              <a:t>。　</a:t>
            </a:r>
            <a:endParaRPr lang="en-US" altLang="ja-JP" sz="1300" dirty="0"/>
          </a:p>
          <a:p>
            <a:pPr marL="0" indent="0">
              <a:buNone/>
            </a:pPr>
            <a:endParaRPr kumimoji="1" lang="ja-JP" altLang="en-US" sz="1300" dirty="0"/>
          </a:p>
        </p:txBody>
      </p:sp>
    </p:spTree>
    <p:extLst>
      <p:ext uri="{BB962C8B-B14F-4D97-AF65-F5344CB8AC3E}">
        <p14:creationId xmlns:p14="http://schemas.microsoft.com/office/powerpoint/2010/main" val="3661229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B71A373-AAA9-4B9F-BA5E-2371CDDD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19" y="4791550"/>
            <a:ext cx="2973436" cy="1412119"/>
          </a:xfrm>
        </p:spPr>
        <p:txBody>
          <a:bodyPr>
            <a:normAutofit/>
          </a:bodyPr>
          <a:lstStyle/>
          <a:p>
            <a:r>
              <a:rPr kumimoji="1" lang="ja-JP" altLang="en-US" sz="39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九動のプラス</a:t>
            </a:r>
            <a:r>
              <a:rPr kumimoji="1" lang="en-US" altLang="ja-JP" sz="39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α</a:t>
            </a:r>
            <a:r>
              <a:rPr kumimoji="1" lang="ja-JP" altLang="en-US" sz="39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の教育</a:t>
            </a:r>
          </a:p>
        </p:txBody>
      </p:sp>
      <p:pic>
        <p:nvPicPr>
          <p:cNvPr id="6" name="図 5" descr="草, 屋外, 人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912F7050-ECE9-44E4-8A6F-A49C9FDB72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9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210A07-1FDB-4C9C-A740-9641F86F8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903" y="4558430"/>
            <a:ext cx="5874527" cy="22001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ja-JP" altLang="en-US" sz="1400" dirty="0"/>
              <a:t>専願入試合格者には入学前から九動プレスクールで学んでもらえます。専願入試合格者は入学前から動物に関する学習をスタートできます。</a:t>
            </a:r>
            <a:endParaRPr lang="en-US" altLang="ja-JP" sz="1400" dirty="0"/>
          </a:p>
          <a:p>
            <a:pPr marL="0" indent="0">
              <a:buNone/>
            </a:pPr>
            <a:r>
              <a:rPr lang="ja-JP" altLang="en-US" sz="1600" b="1" dirty="0"/>
              <a:t>（九動プレスクールのポイント）</a:t>
            </a:r>
            <a:endParaRPr lang="en-US" altLang="ja-JP" sz="1600" b="1" dirty="0"/>
          </a:p>
          <a:p>
            <a:pPr marL="0" indent="0">
              <a:buNone/>
            </a:pPr>
            <a:r>
              <a:rPr kumimoji="1" lang="ja-JP" altLang="en-US" sz="1400" dirty="0"/>
              <a:t>①入学前に基礎技能（トリミング・飼育）や最新知識を習得し</a:t>
            </a:r>
            <a:r>
              <a:rPr kumimoji="1" lang="ja-JP" altLang="en-US" sz="1400" b="1" dirty="0"/>
              <a:t>視点・技能が上がる</a:t>
            </a:r>
            <a:r>
              <a:rPr kumimoji="1" lang="ja-JP" altLang="en-US" sz="1400" dirty="0"/>
              <a:t>。</a:t>
            </a:r>
            <a:endParaRPr kumimoji="1" lang="en-US" altLang="ja-JP" sz="1400" dirty="0"/>
          </a:p>
          <a:p>
            <a:pPr marL="0" indent="0">
              <a:buNone/>
            </a:pPr>
            <a:r>
              <a:rPr lang="ja-JP" altLang="en-US" sz="1400" dirty="0"/>
              <a:t>②動物業界への認知が深まり、就職に向けての</a:t>
            </a:r>
            <a:r>
              <a:rPr lang="ja-JP" altLang="en-US" sz="1400" b="1" dirty="0"/>
              <a:t>意識が高まり</a:t>
            </a:r>
            <a:r>
              <a:rPr lang="ja-JP" altLang="en-US" sz="1400" dirty="0"/>
              <a:t>学習をスタートできる。</a:t>
            </a:r>
            <a:endParaRPr lang="en-US" altLang="ja-JP" sz="1400" dirty="0"/>
          </a:p>
          <a:p>
            <a:pPr marL="0" indent="0">
              <a:buNone/>
            </a:pPr>
            <a:r>
              <a:rPr kumimoji="1" lang="ja-JP" altLang="en-US" sz="1400" dirty="0"/>
              <a:t>③同じ夢を持つ仲間と</a:t>
            </a:r>
            <a:r>
              <a:rPr kumimoji="1" lang="ja-JP" altLang="en-US" sz="1400" b="1" dirty="0"/>
              <a:t>入学前から仲良く</a:t>
            </a:r>
            <a:r>
              <a:rPr kumimoji="1" lang="ja-JP" altLang="en-US" sz="1400" dirty="0"/>
              <a:t>なれる。</a:t>
            </a:r>
          </a:p>
        </p:txBody>
      </p:sp>
    </p:spTree>
    <p:extLst>
      <p:ext uri="{BB962C8B-B14F-4D97-AF65-F5344CB8AC3E}">
        <p14:creationId xmlns:p14="http://schemas.microsoft.com/office/powerpoint/2010/main" val="258530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19144911-FDF0-4188-B55A-50B3F14AB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4089" b="2"/>
          <a:stretch/>
        </p:blipFill>
        <p:spPr>
          <a:xfrm>
            <a:off x="4073967" y="857255"/>
            <a:ext cx="4795614" cy="51434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8CACAA7-90F4-4566-A048-662336E74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71" y="449969"/>
            <a:ext cx="4465754" cy="2121781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rgbClr val="00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九動の教育</a:t>
            </a:r>
            <a:br>
              <a:rPr kumimoji="1" lang="en-US" altLang="ja-JP" b="1" dirty="0">
                <a:solidFill>
                  <a:srgbClr val="00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kumimoji="1" lang="ja-JP" altLang="en-US" b="1" dirty="0">
                <a:solidFill>
                  <a:srgbClr val="00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目標について</a:t>
            </a:r>
            <a:br>
              <a:rPr kumimoji="1" lang="en-US" altLang="ja-JP" sz="1800" dirty="0">
                <a:solidFill>
                  <a:srgbClr val="00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</a:br>
            <a:br>
              <a:rPr kumimoji="1" lang="en-US" altLang="ja-JP" sz="1800" dirty="0">
                <a:solidFill>
                  <a:srgbClr val="000000"/>
                </a:solidFill>
              </a:rPr>
            </a:br>
            <a:br>
              <a:rPr kumimoji="1" lang="en-US" altLang="ja-JP" sz="1800" dirty="0">
                <a:solidFill>
                  <a:srgbClr val="000000"/>
                </a:solidFill>
              </a:rPr>
            </a:br>
            <a:r>
              <a:rPr kumimoji="1" lang="en-US" altLang="ja-JP" sz="3100" dirty="0">
                <a:solidFill>
                  <a:srgbClr val="000000"/>
                </a:solidFill>
              </a:rPr>
              <a:t>  </a:t>
            </a:r>
            <a:r>
              <a:rPr kumimoji="1" lang="ja-JP" altLang="en-US" sz="3100" b="1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②カリキュラム</a:t>
            </a:r>
            <a:br>
              <a:rPr kumimoji="1" lang="en-US" altLang="ja-JP" sz="3100" b="1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3100" b="1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・ポリシー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CD79DA-0F65-4FBC-8712-6B1099480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0" y="2793504"/>
            <a:ext cx="4465754" cy="391209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kumimoji="1" lang="ja-JP" altLang="en-US" sz="1800" dirty="0">
                <a:solidFill>
                  <a:srgbClr val="000000"/>
                </a:solidFill>
              </a:rPr>
              <a:t>九動には</a:t>
            </a:r>
            <a:r>
              <a:rPr kumimoji="1" lang="ja-JP" altLang="en-US" sz="1800" b="1" dirty="0">
                <a:solidFill>
                  <a:srgbClr val="000000"/>
                </a:solidFill>
              </a:rPr>
              <a:t>三つの教育目標</a:t>
            </a:r>
            <a:r>
              <a:rPr kumimoji="1" lang="ja-JP" altLang="en-US" sz="1800" dirty="0">
                <a:solidFill>
                  <a:srgbClr val="000000"/>
                </a:solidFill>
              </a:rPr>
              <a:t>があります。</a:t>
            </a:r>
            <a:endParaRPr kumimoji="1"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①命の尊厳を基盤に動物の権利を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　尊重し、かつ</a:t>
            </a:r>
            <a:r>
              <a:rPr kumimoji="1" lang="ja-JP" altLang="en-US" sz="1800" dirty="0">
                <a:solidFill>
                  <a:srgbClr val="000000"/>
                </a:solidFill>
              </a:rPr>
              <a:t>　豊かな人間性を養う。</a:t>
            </a:r>
            <a:endParaRPr kumimoji="1"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②動物の保健・医療・福祉にかかわる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　専門職と</a:t>
            </a:r>
            <a:r>
              <a:rPr kumimoji="1" lang="ja-JP" altLang="en-US" sz="1800" dirty="0">
                <a:solidFill>
                  <a:srgbClr val="000000"/>
                </a:solidFill>
              </a:rPr>
              <a:t>しての知識・技術及び態度を</a:t>
            </a:r>
            <a:endParaRPr kumimoji="1"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　養う。</a:t>
            </a:r>
            <a:r>
              <a:rPr kumimoji="1" lang="ja-JP" altLang="en-US" sz="1800" dirty="0">
                <a:solidFill>
                  <a:srgbClr val="000000"/>
                </a:solidFill>
              </a:rPr>
              <a:t>　　　　　　　　　　　　　　　　　　　　　　　　　　　　　　　　　</a:t>
            </a:r>
            <a:endParaRPr kumimoji="1"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③広い視野に立ち、生涯を通じ課題探求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　と問題</a:t>
            </a:r>
            <a:r>
              <a:rPr kumimoji="1" lang="ja-JP" altLang="en-US" sz="1800" dirty="0">
                <a:solidFill>
                  <a:srgbClr val="000000"/>
                </a:solidFill>
              </a:rPr>
              <a:t>解決力を養う。</a:t>
            </a:r>
            <a:endParaRPr kumimoji="1"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　卒業後、現場において、</a:t>
            </a:r>
            <a:r>
              <a:rPr lang="ja-JP" altLang="en-US" sz="1800" b="1" dirty="0">
                <a:solidFill>
                  <a:srgbClr val="000000"/>
                </a:solidFill>
              </a:rPr>
              <a:t>即戦力として</a:t>
            </a:r>
            <a:endParaRPr lang="en-US" altLang="ja-JP" sz="18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b="1" dirty="0">
                <a:solidFill>
                  <a:srgbClr val="000000"/>
                </a:solidFill>
              </a:rPr>
              <a:t>　働ける</a:t>
            </a:r>
            <a:r>
              <a:rPr kumimoji="1" lang="ja-JP" altLang="en-US" sz="1800" dirty="0">
                <a:solidFill>
                  <a:srgbClr val="000000"/>
                </a:solidFill>
              </a:rPr>
              <a:t>ことを目標にしている。</a:t>
            </a:r>
          </a:p>
        </p:txBody>
      </p:sp>
    </p:spTree>
    <p:extLst>
      <p:ext uri="{BB962C8B-B14F-4D97-AF65-F5344CB8AC3E}">
        <p14:creationId xmlns:p14="http://schemas.microsoft.com/office/powerpoint/2010/main" val="2706110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図 5" descr="病室にいる人たち&#10;&#10;中程度の精度で自動的に生成された説明">
            <a:extLst>
              <a:ext uri="{FF2B5EF4-FFF2-40B4-BE49-F238E27FC236}">
                <a16:creationId xmlns:a16="http://schemas.microsoft.com/office/drawing/2014/main" id="{E5D481FB-22B8-7581-D134-14DFE9AF7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8" b="15825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9" name="図 8" descr="キッチンで作業をしている男性&#10;&#10;低い精度で自動的に生成された説明">
            <a:extLst>
              <a:ext uri="{FF2B5EF4-FFF2-40B4-BE49-F238E27FC236}">
                <a16:creationId xmlns:a16="http://schemas.microsoft.com/office/drawing/2014/main" id="{897E41C3-5A96-4E76-B644-70BC87070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9" b="3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B62DF10-6F9F-4CFB-BC60-8EB569283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348343"/>
            <a:ext cx="3791603" cy="1754777"/>
          </a:xfrm>
        </p:spPr>
        <p:txBody>
          <a:bodyPr>
            <a:noAutofit/>
          </a:bodyPr>
          <a:lstStyle/>
          <a:p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即戦力をつくる　</a:t>
            </a:r>
            <a:br>
              <a:rPr kumimoji="1" lang="en-US" altLang="ja-JP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九動の教育環境</a:t>
            </a:r>
            <a:br>
              <a:rPr kumimoji="1" lang="en-US" altLang="ja-JP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の秘密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452292-ABA8-4472-994B-0E1695EB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" y="2648384"/>
            <a:ext cx="4911416" cy="36643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2000" b="1" dirty="0"/>
              <a:t>（動物病院併設という最強の教育環境）</a:t>
            </a:r>
            <a:endParaRPr kumimoji="1" lang="en-US" altLang="ja-JP" sz="2000" b="1" dirty="0"/>
          </a:p>
          <a:p>
            <a:pPr marL="0" indent="0">
              <a:buNone/>
            </a:pPr>
            <a:endParaRPr kumimoji="1" lang="en-US" altLang="ja-JP" sz="1600" dirty="0"/>
          </a:p>
          <a:p>
            <a:pPr marL="0" indent="0">
              <a:buNone/>
            </a:pPr>
            <a:r>
              <a:rPr lang="ja-JP" altLang="en-US" sz="1800" dirty="0"/>
              <a:t>①</a:t>
            </a:r>
            <a:r>
              <a:rPr lang="ja-JP" altLang="en-US" sz="1800" b="1" dirty="0"/>
              <a:t>現場で働く</a:t>
            </a:r>
            <a:r>
              <a:rPr lang="ja-JP" altLang="en-US" sz="1800" dirty="0"/>
              <a:t>獣医師・動物看護師・</a:t>
            </a:r>
            <a:endParaRPr lang="en-US" altLang="ja-JP" sz="1800" dirty="0"/>
          </a:p>
          <a:p>
            <a:pPr marL="0" indent="0">
              <a:buNone/>
            </a:pPr>
            <a:r>
              <a:rPr lang="ja-JP" altLang="en-US" sz="1800" dirty="0"/>
              <a:t>　トリマーから</a:t>
            </a:r>
            <a:r>
              <a:rPr kumimoji="1" lang="ja-JP" altLang="en-US" sz="1800" b="1" dirty="0"/>
              <a:t>直接指導</a:t>
            </a:r>
            <a:r>
              <a:rPr kumimoji="1" lang="ja-JP" altLang="en-US" sz="1800" dirty="0"/>
              <a:t>を受ける</a:t>
            </a:r>
            <a:endParaRPr kumimoji="1" lang="en-US" altLang="ja-JP" sz="1800" dirty="0"/>
          </a:p>
          <a:p>
            <a:pPr marL="0" indent="0">
              <a:buNone/>
            </a:pPr>
            <a:r>
              <a:rPr lang="ja-JP" altLang="en-US" sz="1800" dirty="0"/>
              <a:t>　</a:t>
            </a:r>
            <a:r>
              <a:rPr kumimoji="1" lang="ja-JP" altLang="en-US" sz="1800" dirty="0"/>
              <a:t>ことができる。</a:t>
            </a:r>
            <a:endParaRPr kumimoji="1" lang="en-US" altLang="ja-JP" sz="1800" dirty="0"/>
          </a:p>
          <a:p>
            <a:pPr marL="0" indent="0">
              <a:buNone/>
            </a:pPr>
            <a:r>
              <a:rPr lang="ja-JP" altLang="en-US" sz="1800" dirty="0"/>
              <a:t>②</a:t>
            </a:r>
            <a:r>
              <a:rPr lang="ja-JP" altLang="en-US" sz="1800" b="1" dirty="0"/>
              <a:t>現場実習</a:t>
            </a:r>
            <a:r>
              <a:rPr lang="ja-JP" altLang="en-US" sz="1800" dirty="0"/>
              <a:t>の機会に、</a:t>
            </a:r>
            <a:r>
              <a:rPr lang="ja-JP" altLang="en-US" sz="1800" b="1" dirty="0"/>
              <a:t>生きた知識・</a:t>
            </a:r>
            <a:endParaRPr lang="en-US" altLang="ja-JP" sz="1800" b="1" dirty="0"/>
          </a:p>
          <a:p>
            <a:pPr marL="0" indent="0">
              <a:buNone/>
            </a:pPr>
            <a:r>
              <a:rPr lang="ja-JP" altLang="en-US" sz="1800" b="1" dirty="0"/>
              <a:t>　技術</a:t>
            </a:r>
            <a:r>
              <a:rPr lang="ja-JP" altLang="en-US" sz="1800" dirty="0"/>
              <a:t>を</a:t>
            </a:r>
            <a:r>
              <a:rPr kumimoji="1" lang="ja-JP" altLang="en-US" sz="1800" dirty="0"/>
              <a:t>身につけることができる。</a:t>
            </a:r>
            <a:endParaRPr kumimoji="1" lang="en-US" altLang="ja-JP" sz="1800" dirty="0"/>
          </a:p>
          <a:p>
            <a:pPr marL="0" indent="0">
              <a:buNone/>
            </a:pPr>
            <a:r>
              <a:rPr lang="ja-JP" altLang="en-US" sz="1800" dirty="0"/>
              <a:t>③日常的に現場に接することで、</a:t>
            </a:r>
            <a:endParaRPr lang="en-US" altLang="ja-JP" sz="1800" dirty="0"/>
          </a:p>
          <a:p>
            <a:pPr marL="0" indent="0">
              <a:buNone/>
            </a:pPr>
            <a:r>
              <a:rPr lang="ja-JP" altLang="en-US" sz="1800" b="1" dirty="0"/>
              <a:t>　社会人になった</a:t>
            </a:r>
            <a:r>
              <a:rPr kumimoji="1" lang="ja-JP" altLang="en-US" sz="1800" b="1" dirty="0"/>
              <a:t>自分をイメージ</a:t>
            </a:r>
            <a:endParaRPr kumimoji="1" lang="en-US" altLang="ja-JP" sz="1800" b="1" dirty="0"/>
          </a:p>
          <a:p>
            <a:pPr marL="0" indent="0">
              <a:buNone/>
            </a:pPr>
            <a:r>
              <a:rPr lang="ja-JP" altLang="en-US" sz="1800" b="1" dirty="0"/>
              <a:t>　</a:t>
            </a:r>
            <a:r>
              <a:rPr kumimoji="1" lang="ja-JP" altLang="en-US" sz="1800" dirty="0"/>
              <a:t>しながら学習できる。</a:t>
            </a:r>
          </a:p>
        </p:txBody>
      </p:sp>
    </p:spTree>
    <p:extLst>
      <p:ext uri="{BB962C8B-B14F-4D97-AF65-F5344CB8AC3E}">
        <p14:creationId xmlns:p14="http://schemas.microsoft.com/office/powerpoint/2010/main" val="4149708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79" y="633619"/>
            <a:ext cx="409336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5871FD5-AD76-4E17-BA1C-1F73C487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576" y="647883"/>
            <a:ext cx="3771894" cy="1106424"/>
          </a:xfrm>
        </p:spPr>
        <p:txBody>
          <a:bodyPr>
            <a:noAutofit/>
          </a:bodyPr>
          <a:lstStyle/>
          <a:p>
            <a:r>
              <a:rPr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九動独自の</a:t>
            </a:r>
            <a:br>
              <a:rPr lang="en-US" altLang="ja-JP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カリキュラム</a:t>
            </a:r>
            <a:br>
              <a:rPr lang="en-US" altLang="ja-JP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の特長①</a:t>
            </a:r>
            <a:endParaRPr kumimoji="1" lang="ja-JP" altLang="en-US" sz="4000" b="1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173" y="1181536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092" y="2185416"/>
            <a:ext cx="3334863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40FE18-1AE6-4740-8497-ADCD89376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173" y="2368295"/>
            <a:ext cx="4448548" cy="401925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ja-JP" sz="400" b="1" dirty="0"/>
          </a:p>
          <a:p>
            <a:pPr marL="0" indent="0">
              <a:buNone/>
            </a:pPr>
            <a:r>
              <a:rPr lang="en-US" altLang="ja-JP" sz="6400" b="1" dirty="0"/>
              <a:t>1</a:t>
            </a:r>
            <a:r>
              <a:rPr lang="ja-JP" altLang="en-US" sz="6400" b="1" dirty="0"/>
              <a:t>年生のカリキュラム</a:t>
            </a:r>
            <a:endParaRPr lang="en-US" altLang="ja-JP" sz="6400" b="1" dirty="0"/>
          </a:p>
          <a:p>
            <a:pPr marL="0" indent="0">
              <a:buNone/>
            </a:pPr>
            <a:r>
              <a:rPr lang="ja-JP" altLang="en-US" sz="5600" b="1" dirty="0"/>
              <a:t>①どの学科も共通科目の履修で総合的に学べる。</a:t>
            </a:r>
            <a:endParaRPr lang="en-US" altLang="ja-JP" sz="5600" b="1" dirty="0"/>
          </a:p>
          <a:p>
            <a:pPr marL="0" indent="0">
              <a:buNone/>
            </a:pPr>
            <a:r>
              <a:rPr lang="ja-JP" altLang="en-US" sz="4800" dirty="0"/>
              <a:t>　動物業界には、どの分野にも共通で必要な知識・技能が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あります。そのため１年次に</a:t>
            </a:r>
            <a:r>
              <a:rPr lang="ja-JP" altLang="en-US" sz="4800" b="1" dirty="0"/>
              <a:t>基本領域を総合的に</a:t>
            </a:r>
            <a:endParaRPr lang="en-US" altLang="ja-JP" sz="4800" b="1" dirty="0"/>
          </a:p>
          <a:p>
            <a:pPr marL="0" indent="0">
              <a:buNone/>
            </a:pPr>
            <a:r>
              <a:rPr lang="ja-JP" altLang="en-US" sz="4800" dirty="0"/>
              <a:t>　</a:t>
            </a:r>
            <a:r>
              <a:rPr lang="ja-JP" altLang="en-US" sz="4800" b="1" dirty="0"/>
              <a:t>学びます。</a:t>
            </a:r>
            <a:r>
              <a:rPr lang="ja-JP" altLang="en-US" sz="4800" dirty="0"/>
              <a:t>また、１年間の学習を通して自分の進路・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専門分野をしっかりと選択できるシステム（２年進級時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に</a:t>
            </a:r>
            <a:r>
              <a:rPr lang="ja-JP" altLang="en-US" sz="4800" b="1" dirty="0"/>
              <a:t>学科変更が可能</a:t>
            </a:r>
            <a:r>
              <a:rPr lang="ja-JP" altLang="en-US" sz="4800" dirty="0"/>
              <a:t>）になっています。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5600" dirty="0"/>
              <a:t>②</a:t>
            </a:r>
            <a:r>
              <a:rPr lang="ja-JP" altLang="en-US" sz="5600" b="1" dirty="0"/>
              <a:t>１年間にわたる飼育実習と終生飼育</a:t>
            </a:r>
            <a:endParaRPr lang="en-US" altLang="ja-JP" sz="5600" b="1" dirty="0"/>
          </a:p>
          <a:p>
            <a:pPr marL="0" indent="0">
              <a:buNone/>
            </a:pPr>
            <a:r>
              <a:rPr lang="ja-JP" altLang="en-US" sz="4800" dirty="0"/>
              <a:t>　約</a:t>
            </a:r>
            <a:r>
              <a:rPr lang="en-US" altLang="ja-JP" sz="4800" dirty="0"/>
              <a:t>50</a:t>
            </a:r>
            <a:r>
              <a:rPr lang="ja-JP" altLang="en-US" sz="4800" dirty="0"/>
              <a:t>頭の飼育動物のお世話をすることで、</a:t>
            </a:r>
            <a:r>
              <a:rPr lang="ja-JP" altLang="en-US" sz="4800" b="1" dirty="0"/>
              <a:t>命に対する</a:t>
            </a:r>
            <a:endParaRPr lang="en-US" altLang="ja-JP" sz="4800" b="1" dirty="0"/>
          </a:p>
          <a:p>
            <a:pPr marL="0" indent="0">
              <a:buNone/>
            </a:pPr>
            <a:r>
              <a:rPr lang="ja-JP" altLang="en-US" sz="4800" dirty="0"/>
              <a:t>　</a:t>
            </a:r>
            <a:r>
              <a:rPr lang="ja-JP" altLang="en-US" sz="4800" b="1" dirty="0"/>
              <a:t>責任感</a:t>
            </a:r>
            <a:r>
              <a:rPr lang="ja-JP" altLang="en-US" sz="4800" dirty="0"/>
              <a:t>・</a:t>
            </a:r>
            <a:r>
              <a:rPr lang="ja-JP" altLang="en-US" sz="4800" b="1" dirty="0"/>
              <a:t>チームワーク</a:t>
            </a:r>
            <a:r>
              <a:rPr lang="ja-JP" altLang="en-US" sz="4800" dirty="0"/>
              <a:t>・</a:t>
            </a:r>
            <a:r>
              <a:rPr lang="ja-JP" altLang="en-US" sz="4800" b="1" dirty="0"/>
              <a:t>コミュニケーション能力</a:t>
            </a:r>
            <a:r>
              <a:rPr lang="ja-JP" altLang="en-US" sz="4800" dirty="0"/>
              <a:t>・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</a:t>
            </a:r>
            <a:r>
              <a:rPr lang="ja-JP" altLang="en-US" sz="4800" b="1" dirty="0"/>
              <a:t>動物の取り扱い方</a:t>
            </a:r>
            <a:r>
              <a:rPr lang="ja-JP" altLang="en-US" sz="4800" dirty="0"/>
              <a:t>を身につけることができます。</a:t>
            </a:r>
            <a:r>
              <a:rPr lang="ja-JP" altLang="en-US" sz="4800" b="1" dirty="0"/>
              <a:t>生涯</a:t>
            </a:r>
            <a:endParaRPr lang="en-US" altLang="ja-JP" sz="4800" b="1" dirty="0"/>
          </a:p>
          <a:p>
            <a:pPr marL="0" indent="0">
              <a:buNone/>
            </a:pPr>
            <a:r>
              <a:rPr lang="ja-JP" altLang="en-US" sz="4800" dirty="0"/>
              <a:t>　</a:t>
            </a:r>
            <a:r>
              <a:rPr lang="ja-JP" altLang="en-US" sz="4800" b="1" dirty="0"/>
              <a:t>飼育</a:t>
            </a:r>
            <a:r>
              <a:rPr lang="ja-JP" altLang="en-US" sz="4800" dirty="0"/>
              <a:t>を基本とする九動では、自ら、</a:t>
            </a:r>
            <a:r>
              <a:rPr lang="ja-JP" altLang="en-US" sz="4800" b="1" dirty="0"/>
              <a:t>飼育動物の死</a:t>
            </a:r>
            <a:r>
              <a:rPr lang="ja-JP" altLang="en-US" sz="4800" dirty="0"/>
              <a:t>に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臨み、</a:t>
            </a:r>
            <a:r>
              <a:rPr lang="ja-JP" altLang="en-US" sz="4800" b="1" dirty="0"/>
              <a:t>命の尊厳</a:t>
            </a:r>
            <a:r>
              <a:rPr lang="ja-JP" altLang="en-US" sz="4800" dirty="0"/>
              <a:t>について学びます。また、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</a:t>
            </a:r>
            <a:r>
              <a:rPr lang="ja-JP" altLang="en-US" sz="4800" b="1" dirty="0"/>
              <a:t>ハンディキャップを持った飼育動物</a:t>
            </a:r>
            <a:r>
              <a:rPr lang="ja-JP" altLang="en-US" sz="4800" dirty="0"/>
              <a:t>に接することで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</a:t>
            </a:r>
            <a:r>
              <a:rPr lang="ja-JP" altLang="en-US" sz="4800" b="1" dirty="0"/>
              <a:t>観察力・看護技術</a:t>
            </a:r>
            <a:r>
              <a:rPr lang="ja-JP" altLang="en-US" sz="4800" dirty="0"/>
              <a:t>に磨きがかかります。</a:t>
            </a:r>
            <a:endParaRPr lang="en-US" altLang="ja-JP" sz="4800" dirty="0"/>
          </a:p>
          <a:p>
            <a:pPr marL="0" indent="0">
              <a:buNone/>
            </a:pPr>
            <a:endParaRPr kumimoji="1" lang="en-US" altLang="ja-JP" sz="400" dirty="0"/>
          </a:p>
          <a:p>
            <a:pPr marL="0" indent="0">
              <a:buNone/>
            </a:pPr>
            <a:endParaRPr lang="en-US" altLang="ja-JP" sz="400" dirty="0"/>
          </a:p>
          <a:p>
            <a:pPr marL="0" indent="0">
              <a:buNone/>
            </a:pPr>
            <a:endParaRPr lang="en-US" altLang="ja-JP" sz="400" dirty="0"/>
          </a:p>
          <a:p>
            <a:pPr marL="0" indent="0">
              <a:buNone/>
            </a:pPr>
            <a:endParaRPr lang="en-US" altLang="ja-JP" sz="400" dirty="0"/>
          </a:p>
          <a:p>
            <a:pPr marL="0" indent="0">
              <a:buNone/>
            </a:pPr>
            <a:endParaRPr lang="en-US" altLang="ja-JP" sz="400" dirty="0"/>
          </a:p>
          <a:p>
            <a:pPr marL="0" indent="0">
              <a:buNone/>
            </a:pPr>
            <a:r>
              <a:rPr lang="ja-JP" altLang="en-US" sz="400" dirty="0"/>
              <a:t>　</a:t>
            </a:r>
            <a:endParaRPr lang="en-US" altLang="ja-JP" sz="400" dirty="0"/>
          </a:p>
          <a:p>
            <a:pPr marL="0" indent="0">
              <a:buNone/>
            </a:pPr>
            <a:r>
              <a:rPr lang="ja-JP" altLang="en-US" sz="400" dirty="0"/>
              <a:t>　</a:t>
            </a:r>
            <a:endParaRPr lang="en-US" altLang="ja-JP" sz="400" dirty="0"/>
          </a:p>
          <a:p>
            <a:pPr marL="0" indent="0">
              <a:buNone/>
            </a:pPr>
            <a:r>
              <a:rPr lang="ja-JP" altLang="en-US" sz="400" dirty="0"/>
              <a:t>　</a:t>
            </a:r>
            <a:endParaRPr lang="en-US" altLang="ja-JP" sz="400" dirty="0"/>
          </a:p>
          <a:p>
            <a:pPr marL="0" indent="0">
              <a:buNone/>
            </a:pPr>
            <a:r>
              <a:rPr lang="ja-JP" altLang="en-US" sz="400" dirty="0"/>
              <a:t>　</a:t>
            </a:r>
            <a:endParaRPr lang="en-US" altLang="ja-JP" sz="400" dirty="0"/>
          </a:p>
          <a:p>
            <a:pPr marL="0" indent="0">
              <a:buNone/>
            </a:pPr>
            <a:r>
              <a:rPr kumimoji="1" lang="ja-JP" altLang="en-US" sz="400" dirty="0"/>
              <a:t>　</a:t>
            </a:r>
          </a:p>
        </p:txBody>
      </p:sp>
      <p:pic>
        <p:nvPicPr>
          <p:cNvPr id="6" name="図 5" descr="病室のベッドで寝ている男性&#10;&#10;中程度の精度で自動的に生成された説明">
            <a:extLst>
              <a:ext uri="{FF2B5EF4-FFF2-40B4-BE49-F238E27FC236}">
                <a16:creationId xmlns:a16="http://schemas.microsoft.com/office/drawing/2014/main" id="{C736B711-FA18-8957-0856-20DD04846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r="32690" b="3"/>
          <a:stretch/>
        </p:blipFill>
        <p:spPr>
          <a:xfrm rot="5400000">
            <a:off x="5121351" y="-377902"/>
            <a:ext cx="3337559" cy="4093363"/>
          </a:xfrm>
          <a:prstGeom prst="rect">
            <a:avLst/>
          </a:prstGeom>
        </p:spPr>
      </p:pic>
      <p:pic>
        <p:nvPicPr>
          <p:cNvPr id="9" name="図 8" descr="人, 屋内, テーブル, 食品 が含まれている画像&#10;&#10;自動的に生成された説明">
            <a:extLst>
              <a:ext uri="{FF2B5EF4-FFF2-40B4-BE49-F238E27FC236}">
                <a16:creationId xmlns:a16="http://schemas.microsoft.com/office/drawing/2014/main" id="{2D6479FE-E066-672B-BF12-7B76808AF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3" r="-4" b="8177"/>
          <a:stretch/>
        </p:blipFill>
        <p:spPr>
          <a:xfrm>
            <a:off x="4743442" y="3520439"/>
            <a:ext cx="4093363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65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図 5" descr="屋内, 人, 立つ, 若い が含まれている画像&#10;&#10;自動的に生成された説明">
            <a:extLst>
              <a:ext uri="{FF2B5EF4-FFF2-40B4-BE49-F238E27FC236}">
                <a16:creationId xmlns:a16="http://schemas.microsoft.com/office/drawing/2014/main" id="{02DD2BAD-B010-4650-B438-DB37A873C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r="1" b="1"/>
          <a:stretch/>
        </p:blipFill>
        <p:spPr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図 4" descr="人, 屋外, 男, 少年 が含まれている画像&#10;&#10;自動的に生成された説明">
            <a:extLst>
              <a:ext uri="{FF2B5EF4-FFF2-40B4-BE49-F238E27FC236}">
                <a16:creationId xmlns:a16="http://schemas.microsoft.com/office/drawing/2014/main" id="{AA54E63F-EE7C-4933-91AB-A4359AC4F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r="8856" b="-4"/>
          <a:stretch/>
        </p:blipFill>
        <p:spPr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図 7" descr="鏡の前に立っている犬&#10;&#10;中程度の精度で自動的に生成された説明">
            <a:extLst>
              <a:ext uri="{FF2B5EF4-FFF2-40B4-BE49-F238E27FC236}">
                <a16:creationId xmlns:a16="http://schemas.microsoft.com/office/drawing/2014/main" id="{75585E27-E981-FFE8-4CB3-06488DFC9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" r="-3" b="-3"/>
          <a:stretch/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55" name="Freeform: Shape 54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9723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" name="Freeform: Shape 56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1749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CB3EE0A-1B18-42B8-BBFB-5DF1AE76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685800"/>
            <a:ext cx="3691753" cy="1325563"/>
          </a:xfrm>
        </p:spPr>
        <p:txBody>
          <a:bodyPr>
            <a:noAutofit/>
          </a:bodyPr>
          <a:lstStyle/>
          <a:p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九動独自の</a:t>
            </a:r>
            <a:br>
              <a:rPr kumimoji="1" lang="en-US" altLang="ja-JP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カリキュラム</a:t>
            </a:r>
            <a:br>
              <a:rPr kumimoji="1" lang="en-US" altLang="ja-JP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の特長②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089941"/>
            <a:ext cx="372782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F66D1F-A8B4-4D8C-AB9D-7B13C279D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3" y="2403679"/>
            <a:ext cx="3977774" cy="4169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1600" dirty="0"/>
              <a:t>2</a:t>
            </a:r>
            <a:r>
              <a:rPr kumimoji="1" lang="ja-JP" altLang="en-US" sz="1600" dirty="0"/>
              <a:t>・</a:t>
            </a:r>
            <a:r>
              <a:rPr kumimoji="1" lang="en-US" altLang="ja-JP" sz="1600" dirty="0"/>
              <a:t>3</a:t>
            </a:r>
            <a:r>
              <a:rPr kumimoji="1" lang="ja-JP" altLang="en-US" sz="1600" dirty="0"/>
              <a:t>年生のカリキュラム　　</a:t>
            </a:r>
            <a:endParaRPr kumimoji="1" lang="en-US" altLang="ja-JP" sz="1600" dirty="0"/>
          </a:p>
          <a:p>
            <a:pPr marL="0" indent="0">
              <a:buNone/>
            </a:pPr>
            <a:r>
              <a:rPr lang="ja-JP" altLang="en-US" sz="1200" dirty="0"/>
              <a:t>各分野とも</a:t>
            </a:r>
            <a:r>
              <a:rPr lang="ja-JP" altLang="en-US" sz="1200" b="1" dirty="0"/>
              <a:t>専門性・実習</a:t>
            </a:r>
            <a:r>
              <a:rPr lang="ja-JP" altLang="en-US" sz="1200" dirty="0"/>
              <a:t>を重視したカリキュラム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（</a:t>
            </a:r>
            <a:r>
              <a:rPr kumimoji="1" lang="ja-JP" altLang="en-US" sz="1400" dirty="0"/>
              <a:t>動物看護学科）３年制</a:t>
            </a:r>
            <a:endParaRPr kumimoji="1" lang="en-US" altLang="ja-JP" sz="1400" dirty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lang="ja-JP" altLang="en-US" sz="1200" b="1" dirty="0"/>
              <a:t>動物看護師の国家資格化</a:t>
            </a:r>
            <a:r>
              <a:rPr lang="ja-JP" altLang="en-US" sz="1200" dirty="0"/>
              <a:t>に伴い</a:t>
            </a:r>
            <a:r>
              <a:rPr lang="ja-JP" altLang="en-US" sz="1200" b="1" dirty="0"/>
              <a:t>３年制</a:t>
            </a:r>
            <a:r>
              <a:rPr lang="ja-JP" altLang="en-US" sz="1200" dirty="0"/>
              <a:t>になりました。</a:t>
            </a:r>
            <a:endParaRPr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lang="ja-JP" altLang="en-US" sz="1200" b="1" dirty="0"/>
              <a:t>愛玩動物看護師試験合格</a:t>
            </a:r>
            <a:r>
              <a:rPr lang="ja-JP" altLang="en-US" sz="1200" dirty="0"/>
              <a:t>を目指し講義・実習を含め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　看護の様々の分野を学びます。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400" dirty="0"/>
              <a:t>（動物管理学科）２年制</a:t>
            </a:r>
            <a:endParaRPr lang="en-US" altLang="ja-JP" sz="1400" dirty="0"/>
          </a:p>
          <a:p>
            <a:pPr marL="0" indent="0">
              <a:buNone/>
            </a:pPr>
            <a:r>
              <a:rPr kumimoji="1" lang="ja-JP" altLang="en-US" sz="1200" dirty="0"/>
              <a:t>　犬の訓練・行動学等を中心に、熊本市動植物園</a:t>
            </a:r>
            <a:endParaRPr kumimoji="1"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　・</a:t>
            </a:r>
            <a:r>
              <a:rPr lang="ja-JP" altLang="en-US" sz="1200" dirty="0"/>
              <a:t>熊本県愛護センターの</a:t>
            </a:r>
            <a:r>
              <a:rPr lang="ja-JP" altLang="en-US" sz="1200" b="1" dirty="0"/>
              <a:t>実習で現場が体験</a:t>
            </a:r>
            <a:r>
              <a:rPr lang="ja-JP" altLang="en-US" sz="1200" dirty="0"/>
              <a:t>できます。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400" dirty="0"/>
              <a:t>（動物管理学科トリマー科）２年制</a:t>
            </a:r>
            <a:endParaRPr kumimoji="1" lang="en-US" altLang="ja-JP" sz="1400" dirty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lang="ja-JP" altLang="en-US" sz="1200" b="1" dirty="0"/>
              <a:t>週</a:t>
            </a:r>
            <a:r>
              <a:rPr lang="en-US" altLang="ja-JP" sz="1200" b="1" dirty="0"/>
              <a:t>4</a:t>
            </a:r>
            <a:r>
              <a:rPr lang="ja-JP" altLang="en-US" sz="1200" b="1" dirty="0"/>
              <a:t>回のトリミング実習</a:t>
            </a:r>
            <a:r>
              <a:rPr lang="ja-JP" altLang="en-US" sz="1200" dirty="0"/>
              <a:t>で、モデル犬を実際に</a:t>
            </a:r>
            <a:endParaRPr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カットする</a:t>
            </a:r>
            <a:r>
              <a:rPr kumimoji="1" lang="ja-JP" altLang="en-US" sz="1200" dirty="0"/>
              <a:t>ことで、</a:t>
            </a:r>
            <a:r>
              <a:rPr kumimoji="1" lang="ja-JP" altLang="en-US" sz="1200" b="1" dirty="0"/>
              <a:t>様々な犬種のカット技術</a:t>
            </a:r>
            <a:r>
              <a:rPr kumimoji="1" lang="ja-JP" altLang="en-US" sz="1200" dirty="0"/>
              <a:t>を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kumimoji="1" lang="ja-JP" altLang="en-US" sz="1200" dirty="0"/>
              <a:t>習得できます。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3114231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1749</Words>
  <Application>Microsoft Office PowerPoint</Application>
  <PresentationFormat>画面に合わせる (4:3)</PresentationFormat>
  <Paragraphs>137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2" baseType="lpstr">
      <vt:lpstr>HGPｺﾞｼｯｸE</vt:lpstr>
      <vt:lpstr>HGP創英角ｺﾞｼｯｸUB</vt:lpstr>
      <vt:lpstr>HGP明朝B</vt:lpstr>
      <vt:lpstr>HGP明朝E</vt:lpstr>
      <vt:lpstr>HGS明朝B</vt:lpstr>
      <vt:lpstr>Arial</vt:lpstr>
      <vt:lpstr>Avenir Next LT Pro</vt:lpstr>
      <vt:lpstr>Calibri</vt:lpstr>
      <vt:lpstr>Calibri Light</vt:lpstr>
      <vt:lpstr>Office テーマ</vt:lpstr>
      <vt:lpstr>九州動物学院の３つのポリシーと新しくなった 専願入試！</vt:lpstr>
      <vt:lpstr> 九動の募集 　　方針について    ①アドミッション 　　　　　　　・ポリシー</vt:lpstr>
      <vt:lpstr>九動入試 　の特長</vt:lpstr>
      <vt:lpstr>九動の専願入試（育成型入試）</vt:lpstr>
      <vt:lpstr>九動のプラスαの教育</vt:lpstr>
      <vt:lpstr>九動の教育 目標について     ②カリキュラム 　　　　　　・ポリシー</vt:lpstr>
      <vt:lpstr>即戦力をつくる　 九動の教育環境 の秘密</vt:lpstr>
      <vt:lpstr>九動独自の カリキュラム の特長①</vt:lpstr>
      <vt:lpstr>九動独自の カリキュラム の特長②</vt:lpstr>
      <vt:lpstr>九動の到達 目標について     ③ディプロマ 　　　　　・ポリシー</vt:lpstr>
      <vt:lpstr>九動のインターンシップと就職支援</vt:lpstr>
      <vt:lpstr>　　　　　　　主な就職先 熊本市動植物園・阿蘇カドリードミニオン・阿蘇ミルク牧場・阿蘇ファームランド・九州自然動物園アフリカンサファリ・環境省対馬野生生物保護センター・環境省ツシマヤマネコ野生順化ステーション・熊本県動物愛護センター・熊本市動物愛護センター・長崎バイオパーク・大牟田市動物園・村上犬舎・阿部牧場・馬場飼料旭志農場・DMMかりゆし水族館・沖縄こどもの国・屋久島町役場本庁企画調整課環境保護係・竜之介動物病院・阿蘇動物病院・吉田動物病院・動物病院たまとぽち・AGOペットクリニック・ともだ動物病院・よもぎ動物病院・やまもと動物病院・星子動物病院・園田動物病院・なかじま動物病院・松村犬猫病院・吉田獣医科病院・熊本動物病院・どうそペットクリニック・尾崎ペットクリニック・アニマル動物病院・アスター動物病院・烏城ペットクリニック・きくなん動物病院・中央動物病院・さくら動物病院・大津動物クリニック・たかた動物病院・エルフペットクリニック・きくちスマイル動物病院・ほっぺ犬猫病院・このは動物病院・城南さくま動物医療センター・佐藤動物病院・こざん動物病院・みやがわ動物病院・光の森にしぐち動物病院・こがペットクリニック・神西ペットクリニック・健軍よしい動物病院・坪井種鶏孵化場・イオンペット(株)・ﾍﾟｯﾄサロンM‘S ・花房ペットセンター・松尾愛犬訓練学校・スタードッグス・動物の森・(株)サンファーム・沙羅の苑・老犬ホームトップ・わんわんランドアグリ・Pet Plus・幸鷹牧場・ペッツランド菊陽店・東町店・本山店・上嘉島店・田崎店・熊本店・PETLAND・Coo ＆RIKU 熊本店・宇土店・玉名店・マイ犬シャンプースポット・ペットハウスマリ・Pet rezort R-one 江津店・本荘店・ワンラブ・九州動物学院  （鹿児島） 鹿児島大学共同獣医学部附属動物病院・北野動物病院 プライム動物病院・かみむら動物病院・さかぐち動物病院 Coo＆RIKU 霧島店・池田動物病院 　　　　　　 　 王禅寺ペットクリニック（神奈川）・神戸ピア動物病院（兵庫） すえつぐ動物病院（別府市）・ワラビー動物病院（埼玉） ライト動物病院（福岡）・たけがわ動物病院（長崎）・島原アニマルケアセンター（長崎）・宮原動物病院みやき院（佐賀）・藤田犬猫病院（大分）・福岡動物医療センター（福岡） かがみ動物病院（佐賀）・NPO法人どうぶつたちの病院（長崎）財団法人九州盲導犬協会（福岡）Pet Ami 出水店（鹿児島）  （進学） 早稲田大学人間科学部編入・東海大学農学部編入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九州動物学院の３つのポリシーと 新しく変わるAO入試</dc:title>
  <dc:creator>pc013</dc:creator>
  <cp:lastModifiedBy>kyudo_fc0</cp:lastModifiedBy>
  <cp:revision>111</cp:revision>
  <cp:lastPrinted>2022-02-01T08:25:56Z</cp:lastPrinted>
  <dcterms:created xsi:type="dcterms:W3CDTF">2020-05-13T00:38:30Z</dcterms:created>
  <dcterms:modified xsi:type="dcterms:W3CDTF">2025-03-25T00:54:06Z</dcterms:modified>
</cp:coreProperties>
</file>